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notesMasterIdLst>
    <p:notesMasterId r:id="rId28"/>
  </p:notesMasterIdLst>
  <p:sldIdLst>
    <p:sldId id="256" r:id="rId5"/>
    <p:sldId id="257" r:id="rId6"/>
    <p:sldId id="258" r:id="rId7"/>
    <p:sldId id="261" r:id="rId8"/>
    <p:sldId id="264" r:id="rId9"/>
    <p:sldId id="286" r:id="rId10"/>
    <p:sldId id="289" r:id="rId11"/>
    <p:sldId id="290" r:id="rId12"/>
    <p:sldId id="260" r:id="rId13"/>
    <p:sldId id="288" r:id="rId14"/>
    <p:sldId id="274" r:id="rId15"/>
    <p:sldId id="276" r:id="rId16"/>
    <p:sldId id="275" r:id="rId17"/>
    <p:sldId id="278" r:id="rId18"/>
    <p:sldId id="277" r:id="rId19"/>
    <p:sldId id="279" r:id="rId20"/>
    <p:sldId id="280" r:id="rId21"/>
    <p:sldId id="281" r:id="rId22"/>
    <p:sldId id="282" r:id="rId23"/>
    <p:sldId id="283" r:id="rId24"/>
    <p:sldId id="284" r:id="rId25"/>
    <p:sldId id="285" r:id="rId26"/>
    <p:sldId id="273" r:id="rId27"/>
  </p:sldIdLst>
  <p:sldSz cx="9144000" cy="6858000" type="screen4x3"/>
  <p:notesSz cx="6858000" cy="9144000"/>
  <p:custShowLst>
    <p:custShow name="Custom Show 1" id="0">
      <p:sldLst>
        <p:sld r:id="rId5"/>
        <p:sld r:id="rId6"/>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84">
          <p15:clr>
            <a:srgbClr val="A4A3A4"/>
          </p15:clr>
        </p15:guide>
        <p15:guide id="2" pos="115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cia Shoemaker" initials="AS" lastIdx="1" clrIdx="0"/>
  <p:cmAuthor id="1" name="hdorsett" initials="h"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10AE"/>
    <a:srgbClr val="5F5F5F"/>
    <a:srgbClr val="777777"/>
    <a:srgbClr val="808080"/>
    <a:srgbClr val="969696"/>
    <a:srgbClr val="B2B2B2"/>
    <a:srgbClr val="C0C0C0"/>
    <a:srgbClr val="DDDDDD"/>
    <a:srgbClr val="EAEAEA"/>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74" autoAdjust="0"/>
    <p:restoredTop sz="94225" autoAdjust="0"/>
  </p:normalViewPr>
  <p:slideViewPr>
    <p:cSldViewPr snapToGrid="0">
      <p:cViewPr varScale="1">
        <p:scale>
          <a:sx n="69" d="100"/>
          <a:sy n="69" d="100"/>
        </p:scale>
        <p:origin x="485" y="62"/>
      </p:cViewPr>
      <p:guideLst>
        <p:guide orient="horz" pos="2784"/>
        <p:guide pos="1152"/>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247415-A969-41FA-8691-50A4F77DBB42}" type="datetimeFigureOut">
              <a:rPr lang="en-US" smtClean="0"/>
              <a:t>2/21/2018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7EC273-9B33-4342-8ADC-15B9188AB206}" type="slidenum">
              <a:rPr lang="en-US" smtClean="0"/>
              <a:t>‹#›</a:t>
            </a:fld>
            <a:endParaRPr lang="en-US" dirty="0"/>
          </a:p>
        </p:txBody>
      </p:sp>
    </p:spTree>
    <p:extLst>
      <p:ext uri="{BB962C8B-B14F-4D97-AF65-F5344CB8AC3E}">
        <p14:creationId xmlns:p14="http://schemas.microsoft.com/office/powerpoint/2010/main" val="4143446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EC273-9B33-4342-8ADC-15B9188AB206}" type="slidenum">
              <a:rPr lang="en-US" smtClean="0"/>
              <a:t>1</a:t>
            </a:fld>
            <a:endParaRPr lang="en-US" dirty="0"/>
          </a:p>
        </p:txBody>
      </p:sp>
    </p:spTree>
    <p:extLst>
      <p:ext uri="{BB962C8B-B14F-4D97-AF65-F5344CB8AC3E}">
        <p14:creationId xmlns:p14="http://schemas.microsoft.com/office/powerpoint/2010/main" val="2377782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EC273-9B33-4342-8ADC-15B9188AB206}" type="slidenum">
              <a:rPr lang="en-US" smtClean="0"/>
              <a:t>4</a:t>
            </a:fld>
            <a:endParaRPr lang="en-US" dirty="0"/>
          </a:p>
        </p:txBody>
      </p:sp>
    </p:spTree>
    <p:extLst>
      <p:ext uri="{BB962C8B-B14F-4D97-AF65-F5344CB8AC3E}">
        <p14:creationId xmlns:p14="http://schemas.microsoft.com/office/powerpoint/2010/main" val="1833753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EC273-9B33-4342-8ADC-15B9188AB206}" type="slidenum">
              <a:rPr lang="en-US" smtClean="0"/>
              <a:t>7</a:t>
            </a:fld>
            <a:endParaRPr lang="en-US" dirty="0"/>
          </a:p>
        </p:txBody>
      </p:sp>
    </p:spTree>
    <p:extLst>
      <p:ext uri="{BB962C8B-B14F-4D97-AF65-F5344CB8AC3E}">
        <p14:creationId xmlns:p14="http://schemas.microsoft.com/office/powerpoint/2010/main" val="1264669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EC273-9B33-4342-8ADC-15B9188AB206}" type="slidenum">
              <a:rPr lang="en-US" smtClean="0"/>
              <a:t>9</a:t>
            </a:fld>
            <a:endParaRPr lang="en-US" dirty="0"/>
          </a:p>
        </p:txBody>
      </p:sp>
    </p:spTree>
    <p:extLst>
      <p:ext uri="{BB962C8B-B14F-4D97-AF65-F5344CB8AC3E}">
        <p14:creationId xmlns:p14="http://schemas.microsoft.com/office/powerpoint/2010/main" val="757107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EC273-9B33-4342-8ADC-15B9188AB206}" type="slidenum">
              <a:rPr lang="en-US" smtClean="0"/>
              <a:t>11</a:t>
            </a:fld>
            <a:endParaRPr lang="en-US" dirty="0"/>
          </a:p>
        </p:txBody>
      </p:sp>
    </p:spTree>
    <p:extLst>
      <p:ext uri="{BB962C8B-B14F-4D97-AF65-F5344CB8AC3E}">
        <p14:creationId xmlns:p14="http://schemas.microsoft.com/office/powerpoint/2010/main" val="3545025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EC273-9B33-4342-8ADC-15B9188AB206}" type="slidenum">
              <a:rPr lang="en-US" smtClean="0"/>
              <a:t>12</a:t>
            </a:fld>
            <a:endParaRPr lang="en-US" dirty="0"/>
          </a:p>
        </p:txBody>
      </p:sp>
    </p:spTree>
    <p:extLst>
      <p:ext uri="{BB962C8B-B14F-4D97-AF65-F5344CB8AC3E}">
        <p14:creationId xmlns:p14="http://schemas.microsoft.com/office/powerpoint/2010/main" val="1098869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EC273-9B33-4342-8ADC-15B9188AB206}" type="slidenum">
              <a:rPr lang="en-US" smtClean="0"/>
              <a:t>14</a:t>
            </a:fld>
            <a:endParaRPr lang="en-US" dirty="0"/>
          </a:p>
        </p:txBody>
      </p:sp>
    </p:spTree>
    <p:extLst>
      <p:ext uri="{BB962C8B-B14F-4D97-AF65-F5344CB8AC3E}">
        <p14:creationId xmlns:p14="http://schemas.microsoft.com/office/powerpoint/2010/main" val="339368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EC273-9B33-4342-8ADC-15B9188AB206}" type="slidenum">
              <a:rPr lang="en-US" smtClean="0"/>
              <a:t>21</a:t>
            </a:fld>
            <a:endParaRPr lang="en-US" dirty="0"/>
          </a:p>
        </p:txBody>
      </p:sp>
    </p:spTree>
    <p:extLst>
      <p:ext uri="{BB962C8B-B14F-4D97-AF65-F5344CB8AC3E}">
        <p14:creationId xmlns:p14="http://schemas.microsoft.com/office/powerpoint/2010/main" val="1716187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EC273-9B33-4342-8ADC-15B9188AB206}" type="slidenum">
              <a:rPr lang="en-US" smtClean="0"/>
              <a:t>23</a:t>
            </a:fld>
            <a:endParaRPr lang="en-US" dirty="0"/>
          </a:p>
        </p:txBody>
      </p:sp>
    </p:spTree>
    <p:extLst>
      <p:ext uri="{BB962C8B-B14F-4D97-AF65-F5344CB8AC3E}">
        <p14:creationId xmlns:p14="http://schemas.microsoft.com/office/powerpoint/2010/main" val="3237125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Minimal Colo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28" y="0"/>
            <a:ext cx="9139944" cy="6858000"/>
          </a:xfrm>
          <a:prstGeom prst="rect">
            <a:avLst/>
          </a:prstGeom>
        </p:spPr>
      </p:pic>
      <p:sp>
        <p:nvSpPr>
          <p:cNvPr id="7" name="Subtitle 2"/>
          <p:cNvSpPr>
            <a:spLocks noGrp="1"/>
          </p:cNvSpPr>
          <p:nvPr>
            <p:ph type="subTitle" idx="1"/>
          </p:nvPr>
        </p:nvSpPr>
        <p:spPr>
          <a:xfrm>
            <a:off x="3124200" y="4800600"/>
            <a:ext cx="5486400" cy="430887"/>
          </a:xfrm>
        </p:spPr>
        <p:txBody>
          <a:bodyPr anchor="t" anchorCtr="0"/>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itle 7"/>
          <p:cNvSpPr>
            <a:spLocks noGrp="1"/>
          </p:cNvSpPr>
          <p:nvPr>
            <p:ph type="title"/>
          </p:nvPr>
        </p:nvSpPr>
        <p:spPr>
          <a:xfrm>
            <a:off x="3124200" y="3171335"/>
            <a:ext cx="5486400" cy="523220"/>
          </a:xfrm>
        </p:spPr>
        <p:txBody>
          <a:bodyPr anchor="t" anchorCtr="0"/>
          <a:lstStyle>
            <a:lvl1pPr>
              <a:defRPr>
                <a:solidFill>
                  <a:schemeClr val="tx1"/>
                </a:solidFill>
              </a:defRPr>
            </a:lvl1pPr>
          </a:lstStyle>
          <a:p>
            <a:r>
              <a:rPr lang="en-US" smtClean="0"/>
              <a:t>Click to edit Master title style</a:t>
            </a:r>
            <a:endParaRPr lang="en-US" dirty="0"/>
          </a:p>
        </p:txBody>
      </p:sp>
      <p:sp>
        <p:nvSpPr>
          <p:cNvPr id="5" name="Text Placeholder 4"/>
          <p:cNvSpPr>
            <a:spLocks noGrp="1"/>
          </p:cNvSpPr>
          <p:nvPr>
            <p:ph type="body" sz="quarter" idx="10" hasCustomPrompt="1"/>
          </p:nvPr>
        </p:nvSpPr>
        <p:spPr>
          <a:xfrm>
            <a:off x="3124200" y="5439429"/>
            <a:ext cx="1809750" cy="369332"/>
          </a:xfrm>
        </p:spPr>
        <p:txBody>
          <a:bodyPr/>
          <a:lstStyle>
            <a:lvl1pPr marL="0" indent="0">
              <a:buFontTx/>
              <a:buNone/>
              <a:defRPr sz="1800"/>
            </a:lvl1pPr>
          </a:lstStyle>
          <a:p>
            <a:pPr lvl="0"/>
            <a:r>
              <a:rPr lang="en-US" dirty="0" smtClean="0"/>
              <a:t>Date</a:t>
            </a:r>
            <a:endParaRPr lang="en-US" dirty="0"/>
          </a:p>
        </p:txBody>
      </p:sp>
    </p:spTree>
    <p:extLst>
      <p:ext uri="{BB962C8B-B14F-4D97-AF65-F5344CB8AC3E}">
        <p14:creationId xmlns:p14="http://schemas.microsoft.com/office/powerpoint/2010/main" val="38960400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3" name="Vertical Text Placeholder 2"/>
          <p:cNvSpPr>
            <a:spLocks noGrp="1"/>
          </p:cNvSpPr>
          <p:nvPr>
            <p:ph type="body" orient="vert" idx="1"/>
          </p:nvPr>
        </p:nvSpPr>
        <p:spPr>
          <a:xfrm>
            <a:off x="6840141" y="914400"/>
            <a:ext cx="1846659" cy="5638800"/>
          </a:xfrm>
        </p:spPr>
        <p:txBody>
          <a:bodyPr vert="eaVert"/>
          <a:lstStyle>
            <a:lvl1pPr marL="287338" indent="-287338">
              <a:buFontTx/>
              <a:buBlip>
                <a:blip r:embed="rId3"/>
              </a:buBlip>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p:cNvSpPr txBox="1"/>
          <p:nvPr userDrawn="1"/>
        </p:nvSpPr>
        <p:spPr>
          <a:xfrm rot="5400000">
            <a:off x="-82778" y="6629400"/>
            <a:ext cx="381000" cy="215444"/>
          </a:xfrm>
          <a:prstGeom prst="rect">
            <a:avLst/>
          </a:prstGeom>
          <a:noFill/>
        </p:spPr>
        <p:txBody>
          <a:bodyPr wrap="square" rtlCol="0">
            <a:spAutoFit/>
          </a:bodyPr>
          <a:lstStyle/>
          <a:p>
            <a:pPr>
              <a:tabLst>
                <a:tab pos="230188" algn="l"/>
              </a:tabLst>
            </a:pPr>
            <a:fld id="{CA9CD2DD-40EA-47C8-83BA-F65037AC888D}" type="slidenum">
              <a:rPr lang="en-US" sz="800" smtClean="0">
                <a:solidFill>
                  <a:schemeClr val="tx1"/>
                </a:solidFill>
                <a:latin typeface="Arial" pitchFamily="34" charset="0"/>
                <a:cs typeface="Arial" pitchFamily="34" charset="0"/>
              </a:rPr>
              <a:pPr>
                <a:tabLst>
                  <a:tab pos="230188" algn="l"/>
                </a:tabLst>
              </a:pPr>
              <a:t>‹#›</a:t>
            </a:fld>
            <a:r>
              <a:rPr lang="en-US" sz="800" dirty="0" smtClean="0">
                <a:solidFill>
                  <a:schemeClr val="tx1"/>
                </a:solidFill>
                <a:latin typeface="Arial" pitchFamily="34" charset="0"/>
                <a:cs typeface="Arial" pitchFamily="34" charset="0"/>
              </a:rPr>
              <a:t>	</a:t>
            </a:r>
            <a:endParaRPr lang="en-US" sz="800" dirty="0">
              <a:solidFill>
                <a:schemeClr val="tx1"/>
              </a:solidFill>
              <a:latin typeface="Arial" pitchFamily="34" charset="0"/>
              <a:cs typeface="Arial" pitchFamily="34" charset="0"/>
            </a:endParaRPr>
          </a:p>
        </p:txBody>
      </p:sp>
      <p:sp>
        <p:nvSpPr>
          <p:cNvPr id="9" name="Rectangle 8"/>
          <p:cNvSpPr/>
          <p:nvPr userDrawn="1"/>
        </p:nvSpPr>
        <p:spPr>
          <a:xfrm>
            <a:off x="8711738" y="6434051"/>
            <a:ext cx="432262" cy="42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itchFamily="34" charset="0"/>
              <a:cs typeface="Arial" pitchFamily="34" charset="0"/>
            </a:endParaRPr>
          </a:p>
        </p:txBody>
      </p:sp>
      <p:sp>
        <p:nvSpPr>
          <p:cNvPr id="10" name="TextBox 9"/>
          <p:cNvSpPr txBox="1"/>
          <p:nvPr userDrawn="1"/>
        </p:nvSpPr>
        <p:spPr>
          <a:xfrm rot="5400000">
            <a:off x="-1024469" y="1819726"/>
            <a:ext cx="2315103" cy="184666"/>
          </a:xfrm>
          <a:prstGeom prst="rect">
            <a:avLst/>
          </a:prstGeom>
          <a:noFill/>
        </p:spPr>
        <p:txBody>
          <a:bodyPr wrap="square" rtlCol="0">
            <a:spAutoFit/>
          </a:bodyPr>
          <a:lstStyle/>
          <a:p>
            <a:pPr algn="l"/>
            <a:r>
              <a:rPr lang="en-US" sz="600" kern="1200" dirty="0" smtClean="0">
                <a:solidFill>
                  <a:schemeClr val="tx1"/>
                </a:solidFill>
                <a:effectLst/>
                <a:latin typeface="Arial" pitchFamily="34" charset="0"/>
                <a:ea typeface="+mn-ea"/>
                <a:cs typeface="Arial" pitchFamily="34" charset="0"/>
              </a:rPr>
              <a:t>© 2015 PREMIER, INC.</a:t>
            </a:r>
            <a:endParaRPr lang="en-US" sz="600" kern="1200" dirty="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167279919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2" name="Vertical Title 1"/>
          <p:cNvSpPr>
            <a:spLocks noGrp="1"/>
          </p:cNvSpPr>
          <p:nvPr>
            <p:ph type="title" orient="vert"/>
          </p:nvPr>
        </p:nvSpPr>
        <p:spPr>
          <a:xfrm>
            <a:off x="6629400" y="914400"/>
            <a:ext cx="2057400" cy="5211763"/>
          </a:xfrm>
        </p:spPr>
        <p:txBody>
          <a:bodyPr vert="eaVert"/>
          <a:lstStyle>
            <a:lvl1pPr>
              <a:lnSpc>
                <a:spcPct val="100000"/>
              </a:lnSpc>
              <a:defRPr>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630341" y="914400"/>
            <a:ext cx="1846659" cy="5211763"/>
          </a:xfrm>
        </p:spPr>
        <p:txBody>
          <a:bodyPr vert="eaVert"/>
          <a:lstStyle>
            <a:lvl1pPr marL="287338" indent="-287338">
              <a:buFontTx/>
              <a:buBlip>
                <a:blip r:embed="rId3"/>
              </a:buBlip>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p:cNvSpPr txBox="1"/>
          <p:nvPr userDrawn="1"/>
        </p:nvSpPr>
        <p:spPr>
          <a:xfrm rot="5400000">
            <a:off x="-82778" y="6629400"/>
            <a:ext cx="381000" cy="215444"/>
          </a:xfrm>
          <a:prstGeom prst="rect">
            <a:avLst/>
          </a:prstGeom>
          <a:noFill/>
        </p:spPr>
        <p:txBody>
          <a:bodyPr wrap="square" rtlCol="0">
            <a:spAutoFit/>
          </a:bodyPr>
          <a:lstStyle/>
          <a:p>
            <a:pPr>
              <a:tabLst>
                <a:tab pos="230188" algn="l"/>
              </a:tabLst>
            </a:pPr>
            <a:fld id="{CA9CD2DD-40EA-47C8-83BA-F65037AC888D}" type="slidenum">
              <a:rPr lang="en-US" sz="800" b="0" smtClean="0">
                <a:solidFill>
                  <a:schemeClr val="tx1"/>
                </a:solidFill>
                <a:latin typeface="Arial" pitchFamily="34" charset="0"/>
                <a:cs typeface="Arial" pitchFamily="34" charset="0"/>
              </a:rPr>
              <a:pPr>
                <a:tabLst>
                  <a:tab pos="230188" algn="l"/>
                </a:tabLst>
              </a:pPr>
              <a:t>‹#›</a:t>
            </a:fld>
            <a:r>
              <a:rPr lang="en-US" sz="800" b="0" dirty="0" smtClean="0">
                <a:solidFill>
                  <a:schemeClr val="tx1"/>
                </a:solidFill>
                <a:latin typeface="Arial" pitchFamily="34" charset="0"/>
                <a:cs typeface="Arial" pitchFamily="34" charset="0"/>
              </a:rPr>
              <a:t>	</a:t>
            </a:r>
            <a:endParaRPr lang="en-US" sz="800" b="0" dirty="0">
              <a:solidFill>
                <a:schemeClr val="tx1"/>
              </a:solidFill>
              <a:latin typeface="Arial" pitchFamily="34" charset="0"/>
              <a:cs typeface="Arial" pitchFamily="34" charset="0"/>
            </a:endParaRPr>
          </a:p>
        </p:txBody>
      </p:sp>
      <p:sp>
        <p:nvSpPr>
          <p:cNvPr id="11" name="Rectangle 10"/>
          <p:cNvSpPr/>
          <p:nvPr userDrawn="1"/>
        </p:nvSpPr>
        <p:spPr>
          <a:xfrm>
            <a:off x="8711738" y="6434051"/>
            <a:ext cx="432262" cy="42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0" name="TextBox 9"/>
          <p:cNvSpPr txBox="1"/>
          <p:nvPr userDrawn="1"/>
        </p:nvSpPr>
        <p:spPr>
          <a:xfrm rot="5400000">
            <a:off x="-1024469" y="1819726"/>
            <a:ext cx="2315103" cy="184666"/>
          </a:xfrm>
          <a:prstGeom prst="rect">
            <a:avLst/>
          </a:prstGeom>
          <a:noFill/>
        </p:spPr>
        <p:txBody>
          <a:bodyPr wrap="square" rtlCol="0">
            <a:spAutoFit/>
          </a:bodyPr>
          <a:lstStyle/>
          <a:p>
            <a:pPr algn="l"/>
            <a:r>
              <a:rPr lang="en-US" sz="600" kern="1200" dirty="0" smtClean="0">
                <a:solidFill>
                  <a:schemeClr val="tx1"/>
                </a:solidFill>
                <a:effectLst/>
                <a:latin typeface="Arial" pitchFamily="34" charset="0"/>
                <a:ea typeface="+mn-ea"/>
                <a:cs typeface="Arial" pitchFamily="34" charset="0"/>
              </a:rPr>
              <a:t>© 2015 PREMIER, INC.</a:t>
            </a:r>
            <a:endParaRPr lang="en-US" sz="600" kern="1200" dirty="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25438299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3" name="Content Placeholder 2"/>
          <p:cNvSpPr>
            <a:spLocks noGrp="1"/>
          </p:cNvSpPr>
          <p:nvPr>
            <p:ph idx="1"/>
          </p:nvPr>
        </p:nvSpPr>
        <p:spPr/>
        <p:txBody>
          <a:bodyPr/>
          <a:lstStyle>
            <a:lvl1pPr marL="285750" indent="-285750">
              <a:buFontTx/>
              <a:buBlip>
                <a:blip r:embed="rId3"/>
              </a:buBlip>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p:txBody>
          <a:bodyPr/>
          <a:lstStyle>
            <a:lvl1pPr>
              <a:defRPr>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7" name="TextBox 6"/>
          <p:cNvSpPr txBox="1"/>
          <p:nvPr userDrawn="1"/>
        </p:nvSpPr>
        <p:spPr>
          <a:xfrm>
            <a:off x="0" y="6629400"/>
            <a:ext cx="381000" cy="215444"/>
          </a:xfrm>
          <a:prstGeom prst="rect">
            <a:avLst/>
          </a:prstGeom>
          <a:noFill/>
        </p:spPr>
        <p:txBody>
          <a:bodyPr wrap="square" rtlCol="0">
            <a:spAutoFit/>
          </a:bodyPr>
          <a:lstStyle/>
          <a:p>
            <a:pPr>
              <a:tabLst>
                <a:tab pos="230188" algn="l"/>
              </a:tabLst>
            </a:pPr>
            <a:fld id="{CA9CD2DD-40EA-47C8-83BA-F65037AC888D}" type="slidenum">
              <a:rPr lang="en-US" sz="800" smtClean="0">
                <a:solidFill>
                  <a:schemeClr val="tx1"/>
                </a:solidFill>
                <a:latin typeface="Arial" pitchFamily="34" charset="0"/>
                <a:cs typeface="Arial" pitchFamily="34" charset="0"/>
              </a:rPr>
              <a:pPr>
                <a:tabLst>
                  <a:tab pos="230188" algn="l"/>
                </a:tabLst>
              </a:pPr>
              <a:t>‹#›</a:t>
            </a:fld>
            <a:r>
              <a:rPr lang="en-US" sz="800" dirty="0" smtClean="0">
                <a:solidFill>
                  <a:schemeClr val="tx1"/>
                </a:solidFill>
                <a:latin typeface="Arial" pitchFamily="34" charset="0"/>
                <a:cs typeface="Arial" pitchFamily="34" charset="0"/>
              </a:rPr>
              <a:t>	</a:t>
            </a:r>
            <a:endParaRPr lang="en-US" sz="800" dirty="0">
              <a:solidFill>
                <a:schemeClr val="tx1"/>
              </a:solidFill>
              <a:latin typeface="Arial" pitchFamily="34" charset="0"/>
              <a:cs typeface="Arial" pitchFamily="34" charset="0"/>
            </a:endParaRPr>
          </a:p>
        </p:txBody>
      </p:sp>
      <p:sp>
        <p:nvSpPr>
          <p:cNvPr id="9" name="TextBox 8"/>
          <p:cNvSpPr txBox="1"/>
          <p:nvPr userDrawn="1"/>
        </p:nvSpPr>
        <p:spPr>
          <a:xfrm>
            <a:off x="6519333" y="6604000"/>
            <a:ext cx="2315103" cy="184666"/>
          </a:xfrm>
          <a:prstGeom prst="rect">
            <a:avLst/>
          </a:prstGeom>
          <a:noFill/>
        </p:spPr>
        <p:txBody>
          <a:bodyPr wrap="square" rtlCol="0">
            <a:spAutoFit/>
          </a:bodyPr>
          <a:lstStyle/>
          <a:p>
            <a:pPr algn="r"/>
            <a:r>
              <a:rPr lang="en-US" sz="600" kern="1200" dirty="0" smtClean="0">
                <a:solidFill>
                  <a:schemeClr val="tx1"/>
                </a:solidFill>
                <a:effectLst/>
                <a:latin typeface="Arial" pitchFamily="34" charset="0"/>
                <a:ea typeface="+mn-ea"/>
                <a:cs typeface="Arial" pitchFamily="34" charset="0"/>
              </a:rPr>
              <a:t> © 2018 PREMIER, INC.</a:t>
            </a:r>
            <a:endParaRPr lang="en-US" sz="600" kern="1200" dirty="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36109507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 GENER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62000" y="2704540"/>
            <a:ext cx="7772400" cy="457200"/>
          </a:xfrm>
        </p:spPr>
        <p:txBody>
          <a:bodyPr anchor="t" anchorCtr="0"/>
          <a:lstStyle>
            <a:lvl1pPr marL="0" indent="0">
              <a:buNone/>
              <a:defRPr sz="2400" b="1"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Section Header</a:t>
            </a:r>
          </a:p>
        </p:txBody>
      </p:sp>
    </p:spTree>
    <p:extLst>
      <p:ext uri="{BB962C8B-B14F-4D97-AF65-F5344CB8AC3E}">
        <p14:creationId xmlns:p14="http://schemas.microsoft.com/office/powerpoint/2010/main" val="29513881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2" name="Title 1"/>
          <p:cNvSpPr>
            <a:spLocks noGrp="1"/>
          </p:cNvSpPr>
          <p:nvPr>
            <p:ph type="title"/>
          </p:nvPr>
        </p:nvSpPr>
        <p:spPr/>
        <p:txBody>
          <a:bodyPr/>
          <a:lstStyle>
            <a:lvl1pPr>
              <a:defRPr>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914400"/>
            <a:ext cx="4038600" cy="2308324"/>
          </a:xfrm>
        </p:spPr>
        <p:txBody>
          <a:bodyPr/>
          <a:lstStyle>
            <a:lvl1pPr marL="287338" indent="-287338">
              <a:buFontTx/>
              <a:buBlip>
                <a:blip r:embed="rId3"/>
              </a:buBlip>
              <a:defRPr sz="2400">
                <a:solidFill>
                  <a:schemeClr val="tx1"/>
                </a:solidFill>
                <a:latin typeface="Arial" pitchFamily="34" charset="0"/>
                <a:cs typeface="Arial" pitchFamily="34" charset="0"/>
              </a:defRPr>
            </a:lvl1pPr>
            <a:lvl2pPr>
              <a:defRPr sz="22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14400"/>
            <a:ext cx="4038600" cy="2308324"/>
          </a:xfrm>
        </p:spPr>
        <p:txBody>
          <a:bodyPr/>
          <a:lstStyle>
            <a:lvl1pPr marL="287338" indent="-287338">
              <a:buFontTx/>
              <a:buBlip>
                <a:blip r:embed="rId3"/>
              </a:buBlip>
              <a:defRPr sz="2400">
                <a:solidFill>
                  <a:schemeClr val="tx1"/>
                </a:solidFill>
                <a:latin typeface="Arial" pitchFamily="34" charset="0"/>
                <a:cs typeface="Arial" pitchFamily="34" charset="0"/>
              </a:defRPr>
            </a:lvl1pPr>
            <a:lvl2pPr>
              <a:defRPr sz="22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Box 7"/>
          <p:cNvSpPr txBox="1"/>
          <p:nvPr userDrawn="1"/>
        </p:nvSpPr>
        <p:spPr>
          <a:xfrm>
            <a:off x="0" y="6629400"/>
            <a:ext cx="381000" cy="215444"/>
          </a:xfrm>
          <a:prstGeom prst="rect">
            <a:avLst/>
          </a:prstGeom>
          <a:noFill/>
        </p:spPr>
        <p:txBody>
          <a:bodyPr wrap="square" rtlCol="0">
            <a:spAutoFit/>
          </a:bodyPr>
          <a:lstStyle/>
          <a:p>
            <a:pPr>
              <a:tabLst>
                <a:tab pos="230188" algn="l"/>
              </a:tabLst>
            </a:pPr>
            <a:fld id="{CA9CD2DD-40EA-47C8-83BA-F65037AC888D}" type="slidenum">
              <a:rPr lang="en-US" sz="800" smtClean="0">
                <a:solidFill>
                  <a:schemeClr val="tx1"/>
                </a:solidFill>
                <a:latin typeface="Arial" pitchFamily="34" charset="0"/>
                <a:cs typeface="Arial" pitchFamily="34" charset="0"/>
              </a:rPr>
              <a:pPr>
                <a:tabLst>
                  <a:tab pos="230188" algn="l"/>
                </a:tabLst>
              </a:pPr>
              <a:t>‹#›</a:t>
            </a:fld>
            <a:r>
              <a:rPr lang="en-US" sz="800" dirty="0" smtClean="0">
                <a:solidFill>
                  <a:schemeClr val="tx1"/>
                </a:solidFill>
                <a:latin typeface="Arial" pitchFamily="34" charset="0"/>
                <a:cs typeface="Arial" pitchFamily="34" charset="0"/>
              </a:rPr>
              <a:t>	</a:t>
            </a:r>
            <a:endParaRPr lang="en-US" sz="800" dirty="0">
              <a:solidFill>
                <a:schemeClr val="tx1"/>
              </a:solidFill>
              <a:latin typeface="Arial" pitchFamily="34" charset="0"/>
              <a:cs typeface="Arial" pitchFamily="34" charset="0"/>
            </a:endParaRPr>
          </a:p>
        </p:txBody>
      </p:sp>
      <p:sp>
        <p:nvSpPr>
          <p:cNvPr id="11" name="TextBox 10"/>
          <p:cNvSpPr txBox="1"/>
          <p:nvPr userDrawn="1"/>
        </p:nvSpPr>
        <p:spPr>
          <a:xfrm>
            <a:off x="6519333" y="6604000"/>
            <a:ext cx="2315103" cy="184666"/>
          </a:xfrm>
          <a:prstGeom prst="rect">
            <a:avLst/>
          </a:prstGeom>
          <a:noFill/>
        </p:spPr>
        <p:txBody>
          <a:bodyPr wrap="square" rtlCol="0">
            <a:spAutoFit/>
          </a:bodyPr>
          <a:lstStyle/>
          <a:p>
            <a:pPr algn="r"/>
            <a:r>
              <a:rPr lang="en-US" sz="600" kern="1200" dirty="0" smtClean="0">
                <a:solidFill>
                  <a:schemeClr val="tx1"/>
                </a:solidFill>
                <a:effectLst/>
                <a:latin typeface="Arial" pitchFamily="34" charset="0"/>
                <a:ea typeface="+mn-ea"/>
                <a:cs typeface="Arial" pitchFamily="34" charset="0"/>
              </a:rPr>
              <a:t>© 2018 PREMIER, INC.</a:t>
            </a:r>
            <a:endParaRPr lang="en-US" sz="600" kern="1200" dirty="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7730862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2" name="Title 1"/>
          <p:cNvSpPr>
            <a:spLocks noGrp="1"/>
          </p:cNvSpPr>
          <p:nvPr>
            <p:ph type="title"/>
          </p:nvPr>
        </p:nvSpPr>
        <p:spPr/>
        <p:txBody>
          <a:bodyPr/>
          <a:lstStyle>
            <a:lvl1pPr>
              <a:defRPr>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673656"/>
            <a:ext cx="4040188" cy="769441"/>
          </a:xfrm>
        </p:spPr>
        <p:txBody>
          <a:bodyPr anchor="b"/>
          <a:lstStyle>
            <a:lvl1pPr marL="0" indent="0">
              <a:buNone/>
              <a:defRPr sz="2200" b="1">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443097"/>
            <a:ext cx="4040188" cy="2062103"/>
          </a:xfrm>
        </p:spPr>
        <p:txBody>
          <a:bodyPr/>
          <a:lstStyle>
            <a:lvl1pPr marL="287338" indent="-287338">
              <a:buFontTx/>
              <a:buBlip>
                <a:blip r:embed="rId3"/>
              </a:buBlip>
              <a:defRPr sz="2200">
                <a:solidFill>
                  <a:schemeClr val="tx1"/>
                </a:solidFill>
                <a:latin typeface="Arial" pitchFamily="34" charset="0"/>
                <a:cs typeface="Arial" pitchFamily="34" charset="0"/>
              </a:defRPr>
            </a:lvl1pPr>
            <a:lvl2pPr>
              <a:defRPr sz="2000">
                <a:solidFill>
                  <a:schemeClr val="tx1"/>
                </a:solidFill>
                <a:latin typeface="Arial" pitchFamily="34" charset="0"/>
                <a:cs typeface="Arial" pitchFamily="34" charset="0"/>
              </a:defRPr>
            </a:lvl2pPr>
            <a:lvl3pPr>
              <a:defRPr sz="1800">
                <a:solidFill>
                  <a:schemeClr val="tx1"/>
                </a:solidFill>
                <a:latin typeface="Arial" pitchFamily="34" charset="0"/>
                <a:cs typeface="Arial" pitchFamily="34" charset="0"/>
              </a:defRPr>
            </a:lvl3pPr>
            <a:lvl4pPr>
              <a:defRPr sz="1600">
                <a:solidFill>
                  <a:schemeClr val="tx1"/>
                </a:solidFill>
                <a:latin typeface="Arial" pitchFamily="34" charset="0"/>
                <a:cs typeface="Arial" pitchFamily="34" charset="0"/>
              </a:defRPr>
            </a:lvl4pPr>
            <a:lvl5pPr>
              <a:defRPr sz="1600">
                <a:solidFill>
                  <a:schemeClr val="tx1"/>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673656"/>
            <a:ext cx="4041775" cy="769441"/>
          </a:xfrm>
        </p:spPr>
        <p:txBody>
          <a:bodyPr anchor="b"/>
          <a:lstStyle>
            <a:lvl1pPr marL="0" indent="0">
              <a:buNone/>
              <a:defRPr sz="2200" b="1">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443097"/>
            <a:ext cx="4041775" cy="2062103"/>
          </a:xfrm>
        </p:spPr>
        <p:txBody>
          <a:bodyPr/>
          <a:lstStyle>
            <a:lvl1pPr marL="287338" indent="-287338">
              <a:buFontTx/>
              <a:buBlip>
                <a:blip r:embed="rId3"/>
              </a:buBlip>
              <a:defRPr sz="2200">
                <a:solidFill>
                  <a:schemeClr val="tx1"/>
                </a:solidFill>
                <a:latin typeface="Arial" pitchFamily="34" charset="0"/>
                <a:cs typeface="Arial" pitchFamily="34" charset="0"/>
              </a:defRPr>
            </a:lvl1pPr>
            <a:lvl2pPr>
              <a:defRPr sz="2000">
                <a:solidFill>
                  <a:schemeClr val="tx1"/>
                </a:solidFill>
                <a:latin typeface="Arial" pitchFamily="34" charset="0"/>
                <a:cs typeface="Arial" pitchFamily="34" charset="0"/>
              </a:defRPr>
            </a:lvl2pPr>
            <a:lvl3pPr>
              <a:defRPr sz="1800">
                <a:solidFill>
                  <a:schemeClr val="tx1"/>
                </a:solidFill>
                <a:latin typeface="Arial" pitchFamily="34" charset="0"/>
                <a:cs typeface="Arial" pitchFamily="34" charset="0"/>
              </a:defRPr>
            </a:lvl3pPr>
            <a:lvl4pPr>
              <a:defRPr sz="1600">
                <a:solidFill>
                  <a:schemeClr val="tx1"/>
                </a:solidFill>
                <a:latin typeface="Arial" pitchFamily="34" charset="0"/>
                <a:cs typeface="Arial" pitchFamily="34" charset="0"/>
              </a:defRPr>
            </a:lvl4pPr>
            <a:lvl5pPr>
              <a:defRPr sz="1600">
                <a:solidFill>
                  <a:schemeClr val="tx1"/>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Box 8"/>
          <p:cNvSpPr txBox="1"/>
          <p:nvPr userDrawn="1"/>
        </p:nvSpPr>
        <p:spPr>
          <a:xfrm>
            <a:off x="0" y="6629400"/>
            <a:ext cx="381000" cy="215444"/>
          </a:xfrm>
          <a:prstGeom prst="rect">
            <a:avLst/>
          </a:prstGeom>
          <a:noFill/>
        </p:spPr>
        <p:txBody>
          <a:bodyPr wrap="square" rtlCol="0">
            <a:spAutoFit/>
          </a:bodyPr>
          <a:lstStyle/>
          <a:p>
            <a:pPr>
              <a:tabLst>
                <a:tab pos="230188" algn="l"/>
              </a:tabLst>
            </a:pPr>
            <a:fld id="{CA9CD2DD-40EA-47C8-83BA-F65037AC888D}" type="slidenum">
              <a:rPr lang="en-US" sz="800" smtClean="0">
                <a:solidFill>
                  <a:schemeClr val="tx1"/>
                </a:solidFill>
                <a:latin typeface="Arial" pitchFamily="34" charset="0"/>
                <a:cs typeface="Arial" pitchFamily="34" charset="0"/>
              </a:rPr>
              <a:pPr>
                <a:tabLst>
                  <a:tab pos="230188" algn="l"/>
                </a:tabLst>
              </a:pPr>
              <a:t>‹#›</a:t>
            </a:fld>
            <a:r>
              <a:rPr lang="en-US" sz="800" dirty="0" smtClean="0">
                <a:solidFill>
                  <a:schemeClr val="tx1"/>
                </a:solidFill>
                <a:latin typeface="Arial" pitchFamily="34" charset="0"/>
                <a:cs typeface="Arial" pitchFamily="34" charset="0"/>
              </a:rPr>
              <a:t>	</a:t>
            </a:r>
            <a:endParaRPr lang="en-US" sz="800" dirty="0">
              <a:solidFill>
                <a:schemeClr val="tx1"/>
              </a:solidFill>
              <a:latin typeface="Arial" pitchFamily="34" charset="0"/>
              <a:cs typeface="Arial" pitchFamily="34" charset="0"/>
            </a:endParaRPr>
          </a:p>
        </p:txBody>
      </p:sp>
      <p:sp>
        <p:nvSpPr>
          <p:cNvPr id="12" name="TextBox 11"/>
          <p:cNvSpPr txBox="1"/>
          <p:nvPr userDrawn="1"/>
        </p:nvSpPr>
        <p:spPr>
          <a:xfrm>
            <a:off x="6519333" y="6604000"/>
            <a:ext cx="2315103" cy="184666"/>
          </a:xfrm>
          <a:prstGeom prst="rect">
            <a:avLst/>
          </a:prstGeom>
          <a:noFill/>
        </p:spPr>
        <p:txBody>
          <a:bodyPr wrap="square" rtlCol="0">
            <a:spAutoFit/>
          </a:bodyPr>
          <a:lstStyle/>
          <a:p>
            <a:pPr algn="r"/>
            <a:r>
              <a:rPr lang="en-US" sz="600" kern="1200" dirty="0" smtClean="0">
                <a:solidFill>
                  <a:schemeClr val="tx1"/>
                </a:solidFill>
                <a:effectLst/>
                <a:latin typeface="Arial" pitchFamily="34" charset="0"/>
                <a:ea typeface="+mn-ea"/>
                <a:cs typeface="Arial" pitchFamily="34" charset="0"/>
              </a:rPr>
              <a:t>© 2015 PREMIER, INC.</a:t>
            </a:r>
            <a:endParaRPr lang="en-US" sz="600" kern="1200" dirty="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11105360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2" name="Title 1"/>
          <p:cNvSpPr>
            <a:spLocks noGrp="1"/>
          </p:cNvSpPr>
          <p:nvPr>
            <p:ph type="title"/>
          </p:nvPr>
        </p:nvSpPr>
        <p:spPr/>
        <p:txBody>
          <a:bodyPr/>
          <a:lstStyle>
            <a:lvl1pPr>
              <a:defRPr>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6" name="TextBox 5"/>
          <p:cNvSpPr txBox="1"/>
          <p:nvPr userDrawn="1"/>
        </p:nvSpPr>
        <p:spPr>
          <a:xfrm>
            <a:off x="0" y="6629400"/>
            <a:ext cx="381000" cy="215444"/>
          </a:xfrm>
          <a:prstGeom prst="rect">
            <a:avLst/>
          </a:prstGeom>
          <a:noFill/>
        </p:spPr>
        <p:txBody>
          <a:bodyPr wrap="square" rtlCol="0">
            <a:spAutoFit/>
          </a:bodyPr>
          <a:lstStyle/>
          <a:p>
            <a:pPr>
              <a:tabLst>
                <a:tab pos="230188" algn="l"/>
              </a:tabLst>
            </a:pPr>
            <a:fld id="{CA9CD2DD-40EA-47C8-83BA-F65037AC888D}" type="slidenum">
              <a:rPr lang="en-US" sz="800" smtClean="0">
                <a:solidFill>
                  <a:schemeClr val="tx1"/>
                </a:solidFill>
                <a:latin typeface="Arial" pitchFamily="34" charset="0"/>
                <a:cs typeface="Arial" pitchFamily="34" charset="0"/>
              </a:rPr>
              <a:pPr>
                <a:tabLst>
                  <a:tab pos="230188" algn="l"/>
                </a:tabLst>
              </a:pPr>
              <a:t>‹#›</a:t>
            </a:fld>
            <a:r>
              <a:rPr lang="en-US" sz="800" dirty="0" smtClean="0">
                <a:solidFill>
                  <a:schemeClr val="tx1"/>
                </a:solidFill>
                <a:latin typeface="Arial" pitchFamily="34" charset="0"/>
                <a:cs typeface="Arial" pitchFamily="34" charset="0"/>
              </a:rPr>
              <a:t>	</a:t>
            </a:r>
            <a:endParaRPr lang="en-US" sz="800" dirty="0">
              <a:solidFill>
                <a:schemeClr val="tx1"/>
              </a:solidFill>
              <a:latin typeface="Arial" pitchFamily="34" charset="0"/>
              <a:cs typeface="Arial" pitchFamily="34" charset="0"/>
            </a:endParaRPr>
          </a:p>
        </p:txBody>
      </p:sp>
      <p:sp>
        <p:nvSpPr>
          <p:cNvPr id="8" name="TextBox 7"/>
          <p:cNvSpPr txBox="1"/>
          <p:nvPr userDrawn="1"/>
        </p:nvSpPr>
        <p:spPr>
          <a:xfrm>
            <a:off x="6519333" y="6604000"/>
            <a:ext cx="2315103" cy="184666"/>
          </a:xfrm>
          <a:prstGeom prst="rect">
            <a:avLst/>
          </a:prstGeom>
          <a:noFill/>
        </p:spPr>
        <p:txBody>
          <a:bodyPr wrap="square" rtlCol="0">
            <a:spAutoFit/>
          </a:bodyPr>
          <a:lstStyle/>
          <a:p>
            <a:pPr algn="r"/>
            <a:r>
              <a:rPr lang="en-US" sz="600" kern="1200" dirty="0" smtClean="0">
                <a:solidFill>
                  <a:schemeClr val="tx1"/>
                </a:solidFill>
                <a:effectLst/>
                <a:latin typeface="Arial" pitchFamily="34" charset="0"/>
                <a:ea typeface="+mn-ea"/>
                <a:cs typeface="Arial" pitchFamily="34" charset="0"/>
              </a:rPr>
              <a:t>© 2015 PREMIER, INC.</a:t>
            </a:r>
            <a:endParaRPr lang="en-US" sz="600" kern="1200" dirty="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10775198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28" y="0"/>
            <a:ext cx="9139944" cy="6858000"/>
          </a:xfrm>
          <a:prstGeom prst="rect">
            <a:avLst/>
          </a:prstGeom>
        </p:spPr>
      </p:pic>
      <p:sp>
        <p:nvSpPr>
          <p:cNvPr id="5" name="TextBox 4"/>
          <p:cNvSpPr txBox="1"/>
          <p:nvPr userDrawn="1"/>
        </p:nvSpPr>
        <p:spPr>
          <a:xfrm>
            <a:off x="0" y="6629400"/>
            <a:ext cx="381000" cy="215444"/>
          </a:xfrm>
          <a:prstGeom prst="rect">
            <a:avLst/>
          </a:prstGeom>
          <a:noFill/>
        </p:spPr>
        <p:txBody>
          <a:bodyPr wrap="square" rtlCol="0">
            <a:spAutoFit/>
          </a:bodyPr>
          <a:lstStyle/>
          <a:p>
            <a:pPr>
              <a:tabLst>
                <a:tab pos="230188" algn="l"/>
              </a:tabLst>
            </a:pPr>
            <a:fld id="{CA9CD2DD-40EA-47C8-83BA-F65037AC888D}" type="slidenum">
              <a:rPr lang="en-US" sz="800" smtClean="0">
                <a:solidFill>
                  <a:schemeClr val="tx1"/>
                </a:solidFill>
                <a:latin typeface="Arial" pitchFamily="34" charset="0"/>
                <a:cs typeface="Arial" pitchFamily="34" charset="0"/>
              </a:rPr>
              <a:pPr>
                <a:tabLst>
                  <a:tab pos="230188" algn="l"/>
                </a:tabLst>
              </a:pPr>
              <a:t>‹#›</a:t>
            </a:fld>
            <a:r>
              <a:rPr lang="en-US" sz="800" dirty="0" smtClean="0">
                <a:solidFill>
                  <a:schemeClr val="tx1"/>
                </a:solidFill>
                <a:latin typeface="Arial" pitchFamily="34" charset="0"/>
                <a:cs typeface="Arial" pitchFamily="34" charset="0"/>
              </a:rPr>
              <a:t>	</a:t>
            </a:r>
            <a:endParaRPr lang="en-US" sz="800" dirty="0">
              <a:solidFill>
                <a:schemeClr val="tx1"/>
              </a:solidFill>
              <a:latin typeface="Arial" pitchFamily="34" charset="0"/>
              <a:cs typeface="Arial" pitchFamily="34" charset="0"/>
            </a:endParaRPr>
          </a:p>
        </p:txBody>
      </p:sp>
      <p:sp>
        <p:nvSpPr>
          <p:cNvPr id="6" name="TextBox 5"/>
          <p:cNvSpPr txBox="1"/>
          <p:nvPr userDrawn="1"/>
        </p:nvSpPr>
        <p:spPr>
          <a:xfrm>
            <a:off x="4707466" y="6536267"/>
            <a:ext cx="2315103" cy="184666"/>
          </a:xfrm>
          <a:prstGeom prst="rect">
            <a:avLst/>
          </a:prstGeom>
          <a:noFill/>
        </p:spPr>
        <p:txBody>
          <a:bodyPr wrap="square" rtlCol="0">
            <a:spAutoFit/>
          </a:bodyPr>
          <a:lstStyle/>
          <a:p>
            <a:pPr algn="r"/>
            <a:r>
              <a:rPr lang="en-US" sz="600" kern="1200" dirty="0" smtClean="0">
                <a:solidFill>
                  <a:schemeClr val="tx1"/>
                </a:solidFill>
                <a:effectLst/>
                <a:latin typeface="Arial" pitchFamily="34" charset="0"/>
                <a:ea typeface="+mn-ea"/>
                <a:cs typeface="Arial" pitchFamily="34" charset="0"/>
              </a:rPr>
              <a:t>© 2015 PREMIER, INC.</a:t>
            </a:r>
            <a:endParaRPr lang="en-US" sz="600" kern="1200" dirty="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5287795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3" name="Content Placeholder 2"/>
          <p:cNvSpPr>
            <a:spLocks noGrp="1"/>
          </p:cNvSpPr>
          <p:nvPr>
            <p:ph idx="1"/>
          </p:nvPr>
        </p:nvSpPr>
        <p:spPr>
          <a:xfrm>
            <a:off x="3575050" y="762000"/>
            <a:ext cx="5111750" cy="1938992"/>
          </a:xfrm>
        </p:spPr>
        <p:txBody>
          <a:bodyPr/>
          <a:lstStyle>
            <a:lvl1pPr marL="287338" indent="-287338">
              <a:buFontTx/>
              <a:buBlip>
                <a:blip r:embed="rId3"/>
              </a:buBlip>
              <a:defRPr sz="2400">
                <a:solidFill>
                  <a:schemeClr val="tx1"/>
                </a:solidFill>
                <a:latin typeface="Arial" pitchFamily="34" charset="0"/>
                <a:cs typeface="Arial" pitchFamily="34" charset="0"/>
              </a:defRPr>
            </a:lvl1pPr>
            <a:lvl2pPr>
              <a:defRPr sz="22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a:defRPr sz="1800">
                <a:solidFill>
                  <a:schemeClr val="tx1"/>
                </a:solidFill>
                <a:latin typeface="Arial" pitchFamily="34" charset="0"/>
                <a:cs typeface="Arial" pitchFamily="34" charset="0"/>
              </a:defRPr>
            </a:lvl4pPr>
            <a:lvl5pPr>
              <a:defRPr sz="1600">
                <a:solidFill>
                  <a:schemeClr val="tx1"/>
                </a:solidFill>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5000"/>
            <a:ext cx="3008313" cy="307777"/>
          </a:xfrm>
        </p:spPr>
        <p:txBody>
          <a:bodyPr/>
          <a:lstStyle>
            <a:lvl1pPr marL="0" indent="0">
              <a:buNone/>
              <a:defRPr sz="1400">
                <a:solidFill>
                  <a:schemeClr val="tx1"/>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4"/>
          <p:cNvSpPr>
            <a:spLocks noGrp="1"/>
          </p:cNvSpPr>
          <p:nvPr>
            <p:ph type="title"/>
          </p:nvPr>
        </p:nvSpPr>
        <p:spPr/>
        <p:txBody>
          <a:bodyPr/>
          <a:lstStyle>
            <a:lvl1pPr>
              <a:defRPr>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8" name="TextBox 7"/>
          <p:cNvSpPr txBox="1"/>
          <p:nvPr userDrawn="1"/>
        </p:nvSpPr>
        <p:spPr>
          <a:xfrm>
            <a:off x="0" y="6629400"/>
            <a:ext cx="381000" cy="215444"/>
          </a:xfrm>
          <a:prstGeom prst="rect">
            <a:avLst/>
          </a:prstGeom>
          <a:noFill/>
        </p:spPr>
        <p:txBody>
          <a:bodyPr wrap="square" rtlCol="0">
            <a:spAutoFit/>
          </a:bodyPr>
          <a:lstStyle/>
          <a:p>
            <a:pPr>
              <a:tabLst>
                <a:tab pos="230188" algn="l"/>
              </a:tabLst>
            </a:pPr>
            <a:fld id="{CA9CD2DD-40EA-47C8-83BA-F65037AC888D}" type="slidenum">
              <a:rPr lang="en-US" sz="800" smtClean="0">
                <a:solidFill>
                  <a:schemeClr val="tx1"/>
                </a:solidFill>
                <a:latin typeface="Arial" pitchFamily="34" charset="0"/>
                <a:cs typeface="Arial" pitchFamily="34" charset="0"/>
              </a:rPr>
              <a:pPr>
                <a:tabLst>
                  <a:tab pos="230188" algn="l"/>
                </a:tabLst>
              </a:pPr>
              <a:t>‹#›</a:t>
            </a:fld>
            <a:r>
              <a:rPr lang="en-US" sz="800" dirty="0" smtClean="0">
                <a:solidFill>
                  <a:schemeClr val="tx1"/>
                </a:solidFill>
                <a:latin typeface="Arial" pitchFamily="34" charset="0"/>
                <a:cs typeface="Arial" pitchFamily="34" charset="0"/>
              </a:rPr>
              <a:t>	</a:t>
            </a:r>
            <a:endParaRPr lang="en-US" sz="800" dirty="0">
              <a:solidFill>
                <a:schemeClr val="tx1"/>
              </a:solidFill>
              <a:latin typeface="Arial" pitchFamily="34" charset="0"/>
              <a:cs typeface="Arial" pitchFamily="34" charset="0"/>
            </a:endParaRPr>
          </a:p>
        </p:txBody>
      </p:sp>
      <p:sp>
        <p:nvSpPr>
          <p:cNvPr id="14" name="Text Placeholder 13"/>
          <p:cNvSpPr>
            <a:spLocks noGrp="1"/>
          </p:cNvSpPr>
          <p:nvPr>
            <p:ph type="body" sz="quarter" idx="10" hasCustomPrompt="1"/>
          </p:nvPr>
        </p:nvSpPr>
        <p:spPr>
          <a:xfrm>
            <a:off x="457200" y="1197864"/>
            <a:ext cx="3048000" cy="707886"/>
          </a:xfrm>
        </p:spPr>
        <p:txBody>
          <a:bodyPr/>
          <a:lstStyle>
            <a:lvl1pPr marL="0" indent="0">
              <a:buFontTx/>
              <a:buNone/>
              <a:defRPr sz="2000" b="1">
                <a:solidFill>
                  <a:schemeClr val="tx1"/>
                </a:solidFill>
                <a:latin typeface="Arial" pitchFamily="34" charset="0"/>
                <a:cs typeface="Arial" pitchFamily="34" charset="0"/>
              </a:defRPr>
            </a:lvl1pPr>
          </a:lstStyle>
          <a:p>
            <a:pPr lvl="0"/>
            <a:r>
              <a:rPr lang="en-US" dirty="0" smtClean="0"/>
              <a:t>Click to edit Master title styles</a:t>
            </a:r>
          </a:p>
        </p:txBody>
      </p:sp>
      <p:sp>
        <p:nvSpPr>
          <p:cNvPr id="11" name="TextBox 10"/>
          <p:cNvSpPr txBox="1"/>
          <p:nvPr userDrawn="1"/>
        </p:nvSpPr>
        <p:spPr>
          <a:xfrm>
            <a:off x="6519333" y="6604000"/>
            <a:ext cx="2315103" cy="184666"/>
          </a:xfrm>
          <a:prstGeom prst="rect">
            <a:avLst/>
          </a:prstGeom>
          <a:noFill/>
        </p:spPr>
        <p:txBody>
          <a:bodyPr wrap="square" rtlCol="0">
            <a:spAutoFit/>
          </a:bodyPr>
          <a:lstStyle/>
          <a:p>
            <a:pPr algn="r"/>
            <a:r>
              <a:rPr lang="en-US" sz="600" kern="1200" dirty="0" smtClean="0">
                <a:solidFill>
                  <a:schemeClr val="tx1"/>
                </a:solidFill>
                <a:effectLst/>
                <a:latin typeface="Arial" pitchFamily="34" charset="0"/>
                <a:ea typeface="+mn-ea"/>
                <a:cs typeface="Arial" pitchFamily="34" charset="0"/>
              </a:rPr>
              <a:t>© 2015 PREMIER, INC.</a:t>
            </a:r>
            <a:endParaRPr lang="en-US" sz="600" kern="1200" dirty="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2937384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latin typeface="Arial" pitchFamily="34" charset="0"/>
                <a:cs typeface="Arial"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914399"/>
            <a:ext cx="5486400" cy="584775"/>
          </a:xfrm>
        </p:spPr>
        <p:txBody>
          <a:bodyPr/>
          <a:lstStyle>
            <a:lvl1pPr marL="0" indent="0">
              <a:buNone/>
              <a:defRPr sz="3200">
                <a:solidFill>
                  <a:schemeClr val="tx1"/>
                </a:solidFill>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307777"/>
          </a:xfrm>
        </p:spPr>
        <p:txBody>
          <a:bodyPr/>
          <a:lstStyle>
            <a:lvl1pPr marL="0" indent="0">
              <a:buNone/>
              <a:defRPr sz="1400">
                <a:solidFill>
                  <a:schemeClr val="tx1"/>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extBox 7"/>
          <p:cNvSpPr txBox="1"/>
          <p:nvPr userDrawn="1"/>
        </p:nvSpPr>
        <p:spPr>
          <a:xfrm>
            <a:off x="0" y="6629400"/>
            <a:ext cx="381000" cy="215444"/>
          </a:xfrm>
          <a:prstGeom prst="rect">
            <a:avLst/>
          </a:prstGeom>
          <a:noFill/>
        </p:spPr>
        <p:txBody>
          <a:bodyPr wrap="square" rtlCol="0">
            <a:spAutoFit/>
          </a:bodyPr>
          <a:lstStyle/>
          <a:p>
            <a:pPr>
              <a:tabLst>
                <a:tab pos="230188" algn="l"/>
              </a:tabLst>
            </a:pPr>
            <a:fld id="{CA9CD2DD-40EA-47C8-83BA-F65037AC888D}" type="slidenum">
              <a:rPr lang="en-US" sz="800" smtClean="0">
                <a:solidFill>
                  <a:schemeClr val="tx1"/>
                </a:solidFill>
                <a:latin typeface="Arial" pitchFamily="34" charset="0"/>
                <a:cs typeface="Arial" pitchFamily="34" charset="0"/>
              </a:rPr>
              <a:pPr>
                <a:tabLst>
                  <a:tab pos="230188" algn="l"/>
                </a:tabLst>
              </a:pPr>
              <a:t>‹#›</a:t>
            </a:fld>
            <a:r>
              <a:rPr lang="en-US" sz="800" dirty="0" smtClean="0">
                <a:solidFill>
                  <a:schemeClr val="tx1"/>
                </a:solidFill>
                <a:latin typeface="Arial" pitchFamily="34" charset="0"/>
                <a:cs typeface="Arial" pitchFamily="34" charset="0"/>
              </a:rPr>
              <a:t>	</a:t>
            </a:r>
            <a:endParaRPr lang="en-US" sz="800" dirty="0">
              <a:solidFill>
                <a:schemeClr val="tx1"/>
              </a:solidFill>
              <a:latin typeface="Arial" pitchFamily="34" charset="0"/>
              <a:cs typeface="Arial" pitchFamily="34" charset="0"/>
            </a:endParaRPr>
          </a:p>
        </p:txBody>
      </p:sp>
      <p:sp>
        <p:nvSpPr>
          <p:cNvPr id="10" name="TextBox 9"/>
          <p:cNvSpPr txBox="1"/>
          <p:nvPr userDrawn="1"/>
        </p:nvSpPr>
        <p:spPr>
          <a:xfrm>
            <a:off x="6519333" y="6604000"/>
            <a:ext cx="2315103" cy="184666"/>
          </a:xfrm>
          <a:prstGeom prst="rect">
            <a:avLst/>
          </a:prstGeom>
          <a:noFill/>
        </p:spPr>
        <p:txBody>
          <a:bodyPr wrap="square" rtlCol="0">
            <a:spAutoFit/>
          </a:bodyPr>
          <a:lstStyle/>
          <a:p>
            <a:pPr algn="r"/>
            <a:r>
              <a:rPr lang="en-US" sz="600" kern="1200" dirty="0" smtClean="0">
                <a:solidFill>
                  <a:schemeClr val="tx1"/>
                </a:solidFill>
                <a:effectLst/>
                <a:latin typeface="Arial" pitchFamily="34" charset="0"/>
                <a:ea typeface="+mn-ea"/>
                <a:cs typeface="Arial" pitchFamily="34" charset="0"/>
              </a:rPr>
              <a:t>© 2015 PREMIER, INC.</a:t>
            </a:r>
            <a:endParaRPr lang="en-US" sz="600" kern="1200" dirty="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5439691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
            <a:ext cx="8229600" cy="64922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914400"/>
            <a:ext cx="8229600" cy="1754326"/>
          </a:xfrm>
          <a:prstGeom prst="rect">
            <a:avLst/>
          </a:prstGeom>
        </p:spPr>
        <p:txBody>
          <a:bodyPr vert="horz" lIns="91440" tIns="45720" rIns="91440" bIns="4572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4088107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98"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hf sldNum="0" hdr="0" dt="0"/>
  <p:txStyles>
    <p:titleStyle>
      <a:lvl1pPr algn="l" defTabSz="914400" rtl="0" eaLnBrk="1" latinLnBrk="0" hangingPunct="1">
        <a:lnSpc>
          <a:spcPct val="100000"/>
        </a:lnSpc>
        <a:spcBef>
          <a:spcPct val="0"/>
        </a:spcBef>
        <a:buNone/>
        <a:defRPr sz="2400" b="1" kern="1200">
          <a:solidFill>
            <a:schemeClr val="tx1"/>
          </a:solidFill>
          <a:latin typeface="Arial" pitchFamily="34" charset="0"/>
          <a:ea typeface="+mj-ea"/>
          <a:cs typeface="Arial" pitchFamily="34" charset="0"/>
        </a:defRPr>
      </a:lvl1pPr>
    </p:titleStyle>
    <p:bodyStyle>
      <a:lvl1pPr marL="287338" indent="-287338" algn="l" defTabSz="914400" rtl="0" eaLnBrk="1" latinLnBrk="0" hangingPunct="1">
        <a:spcBef>
          <a:spcPct val="20000"/>
        </a:spcBef>
        <a:buFontTx/>
        <a:buBlip>
          <a:blip r:embed="rId13"/>
        </a:buBlip>
        <a:defRPr sz="2400" kern="1200">
          <a:solidFill>
            <a:schemeClr val="tx1"/>
          </a:solidFill>
          <a:latin typeface="Arial" pitchFamily="34" charset="0"/>
          <a:ea typeface="+mn-ea"/>
          <a:cs typeface="Arial" pitchFamily="34" charset="0"/>
        </a:defRPr>
      </a:lvl1pPr>
      <a:lvl2pPr marL="627063" indent="-169863"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084263" indent="-169863" algn="l" defTabSz="914400" rtl="0" eaLnBrk="1" latinLnBrk="0" hangingPunct="1">
        <a:spcBef>
          <a:spcPct val="20000"/>
        </a:spcBef>
        <a:buFont typeface="Calibri" pitchFamily="34" charset="0"/>
        <a:buChar char="»"/>
        <a:defRPr sz="1800" kern="1200">
          <a:solidFill>
            <a:schemeClr val="tx1"/>
          </a:solidFill>
          <a:latin typeface="Arial" pitchFamily="34" charset="0"/>
          <a:ea typeface="+mn-ea"/>
          <a:cs typeface="Arial" pitchFamily="34" charset="0"/>
        </a:defRPr>
      </a:lvl3pPr>
      <a:lvl4pPr marL="1541463" indent="-169863" algn="l" defTabSz="914400" rtl="0" eaLnBrk="1" latinLnBrk="0" hangingPunct="1">
        <a:spcBef>
          <a:spcPct val="20000"/>
        </a:spcBef>
        <a:buFont typeface="Wingdings" pitchFamily="2" charset="2"/>
        <a:buChar char="§"/>
        <a:tabLst/>
        <a:defRPr sz="1600" kern="1200">
          <a:solidFill>
            <a:schemeClr val="tx1"/>
          </a:solidFill>
          <a:latin typeface="Arial" pitchFamily="34" charset="0"/>
          <a:ea typeface="+mn-ea"/>
          <a:cs typeface="Arial" pitchFamily="34" charset="0"/>
        </a:defRPr>
      </a:lvl4pPr>
      <a:lvl5pPr marL="1998663" indent="-169863"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3124200" y="4168706"/>
            <a:ext cx="5486400" cy="837152"/>
          </a:xfrm>
        </p:spPr>
        <p:txBody>
          <a:bodyPr/>
          <a:lstStyle/>
          <a:p>
            <a:r>
              <a:rPr lang="en-US" dirty="0" smtClean="0"/>
              <a:t>Item Catalog</a:t>
            </a:r>
          </a:p>
          <a:p>
            <a:r>
              <a:rPr lang="en-US" dirty="0" smtClean="0"/>
              <a:t>Item Inventory</a:t>
            </a:r>
          </a:p>
        </p:txBody>
      </p:sp>
      <p:sp>
        <p:nvSpPr>
          <p:cNvPr id="5" name="Title 4"/>
          <p:cNvSpPr>
            <a:spLocks noGrp="1"/>
          </p:cNvSpPr>
          <p:nvPr>
            <p:ph type="title"/>
          </p:nvPr>
        </p:nvSpPr>
        <p:spPr>
          <a:xfrm>
            <a:off x="3124200" y="3171335"/>
            <a:ext cx="5486400" cy="773948"/>
          </a:xfrm>
        </p:spPr>
        <p:txBody>
          <a:bodyPr>
            <a:noAutofit/>
          </a:bodyPr>
          <a:lstStyle/>
          <a:p>
            <a:r>
              <a:rPr lang="en-US" smtClean="0"/>
              <a:t>Display </a:t>
            </a:r>
            <a:r>
              <a:rPr lang="en-US" dirty="0" smtClean="0"/>
              <a:t>Item Information	</a:t>
            </a:r>
            <a:endParaRPr lang="en-US" dirty="0"/>
          </a:p>
        </p:txBody>
      </p:sp>
      <p:sp>
        <p:nvSpPr>
          <p:cNvPr id="7" name="Text Placeholder 6"/>
          <p:cNvSpPr>
            <a:spLocks noGrp="1"/>
          </p:cNvSpPr>
          <p:nvPr>
            <p:ph type="body" sz="quarter" idx="10"/>
          </p:nvPr>
        </p:nvSpPr>
        <p:spPr>
          <a:xfrm>
            <a:off x="3202858" y="5803223"/>
            <a:ext cx="1809750" cy="369332"/>
          </a:xfrm>
        </p:spPr>
        <p:txBody>
          <a:bodyPr/>
          <a:lstStyle/>
          <a:p>
            <a:r>
              <a:rPr lang="en-US" dirty="0" smtClean="0"/>
              <a:t>February, 2018</a:t>
            </a:r>
            <a:endParaRPr lang="en-US" dirty="0"/>
          </a:p>
        </p:txBody>
      </p:sp>
    </p:spTree>
    <p:extLst>
      <p:ext uri="{BB962C8B-B14F-4D97-AF65-F5344CB8AC3E}">
        <p14:creationId xmlns:p14="http://schemas.microsoft.com/office/powerpoint/2010/main" val="2071819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1311128"/>
          </a:xfrm>
        </p:spPr>
        <p:txBody>
          <a:bodyPr/>
          <a:lstStyle/>
          <a:p>
            <a:r>
              <a:rPr lang="en-US" sz="1800" dirty="0"/>
              <a:t>Departments' requests for items (which may generate purchase orders) and the filling of requests take place through asset </a:t>
            </a:r>
            <a:r>
              <a:rPr lang="en-US" sz="1800" dirty="0" smtClean="0"/>
              <a:t>locations.</a:t>
            </a:r>
          </a:p>
          <a:p>
            <a:r>
              <a:rPr lang="en-US" sz="1800" dirty="0" smtClean="0"/>
              <a:t>Par carts and order guides are set up by department and asset location.</a:t>
            </a:r>
          </a:p>
          <a:p>
            <a:r>
              <a:rPr lang="en-US" sz="1800" dirty="0" smtClean="0"/>
              <a:t>Asset locations are defined in asset location records. Here is an example:</a:t>
            </a:r>
          </a:p>
        </p:txBody>
      </p:sp>
      <p:sp>
        <p:nvSpPr>
          <p:cNvPr id="3" name="Title 2"/>
          <p:cNvSpPr>
            <a:spLocks noGrp="1"/>
          </p:cNvSpPr>
          <p:nvPr>
            <p:ph type="title"/>
          </p:nvPr>
        </p:nvSpPr>
        <p:spPr/>
        <p:txBody>
          <a:bodyPr/>
          <a:lstStyle/>
          <a:p>
            <a:r>
              <a:rPr lang="en-US"/>
              <a:t>Display Item </a:t>
            </a:r>
            <a:r>
              <a:rPr lang="en-US" dirty="0"/>
              <a:t>Information:  </a:t>
            </a:r>
            <a:r>
              <a:rPr lang="en-US" dirty="0" smtClean="0"/>
              <a:t>Asset Location Records</a:t>
            </a:r>
            <a:endParaRPr lang="en-US" dirty="0"/>
          </a:p>
        </p:txBody>
      </p:sp>
      <p:pic>
        <p:nvPicPr>
          <p:cNvPr id="4" name="Picture 3"/>
          <p:cNvPicPr>
            <a:picLocks noChangeAspect="1"/>
          </p:cNvPicPr>
          <p:nvPr/>
        </p:nvPicPr>
        <p:blipFill>
          <a:blip r:embed="rId2"/>
          <a:stretch>
            <a:fillRect/>
          </a:stretch>
        </p:blipFill>
        <p:spPr>
          <a:xfrm>
            <a:off x="1108370" y="2225528"/>
            <a:ext cx="6799134" cy="4453466"/>
          </a:xfrm>
          <a:prstGeom prst="rect">
            <a:avLst/>
          </a:prstGeom>
        </p:spPr>
      </p:pic>
    </p:spTree>
    <p:extLst>
      <p:ext uri="{BB962C8B-B14F-4D97-AF65-F5344CB8AC3E}">
        <p14:creationId xmlns:p14="http://schemas.microsoft.com/office/powerpoint/2010/main" val="20933094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244513"/>
          </a:xfrm>
        </p:spPr>
        <p:txBody>
          <a:bodyPr/>
          <a:lstStyle/>
          <a:p>
            <a:r>
              <a:rPr lang="en-US" sz="1800" dirty="0" smtClean="0"/>
              <a:t>Remember, we are using “inventory” and “asset location” interchangeably.</a:t>
            </a:r>
          </a:p>
          <a:p>
            <a:r>
              <a:rPr lang="en-US" sz="1800" dirty="0" smtClean="0"/>
              <a:t>To display items in </a:t>
            </a:r>
            <a:r>
              <a:rPr lang="en-US" sz="1800" dirty="0"/>
              <a:t>all your authorized asset </a:t>
            </a:r>
            <a:r>
              <a:rPr lang="en-US" sz="1800" dirty="0" smtClean="0"/>
              <a:t>locations select: </a:t>
            </a:r>
            <a:br>
              <a:rPr lang="en-US" sz="1800" dirty="0" smtClean="0"/>
            </a:br>
            <a:r>
              <a:rPr lang="en-US" sz="1800" i="1" dirty="0" smtClean="0">
                <a:solidFill>
                  <a:srgbClr val="0070C0"/>
                </a:solidFill>
              </a:rPr>
              <a:t>Materials Management </a:t>
            </a:r>
            <a:r>
              <a:rPr lang="en-US" sz="1800" i="1" dirty="0">
                <a:solidFill>
                  <a:srgbClr val="0070C0"/>
                </a:solidFill>
              </a:rPr>
              <a:t>main </a:t>
            </a:r>
            <a:r>
              <a:rPr lang="en-US" sz="1800" i="1" dirty="0" smtClean="0">
                <a:solidFill>
                  <a:srgbClr val="0070C0"/>
                </a:solidFill>
              </a:rPr>
              <a:t>Contents &gt;</a:t>
            </a:r>
            <a:r>
              <a:rPr lang="en-US" sz="1800" dirty="0" smtClean="0">
                <a:solidFill>
                  <a:srgbClr val="0070C0"/>
                </a:solidFill>
              </a:rPr>
              <a:t/>
            </a:r>
            <a:br>
              <a:rPr lang="en-US" sz="1800" dirty="0" smtClean="0">
                <a:solidFill>
                  <a:srgbClr val="0070C0"/>
                </a:solidFill>
              </a:rPr>
            </a:br>
            <a:r>
              <a:rPr lang="en-US" sz="1800" i="1" dirty="0" smtClean="0">
                <a:solidFill>
                  <a:srgbClr val="0070C0"/>
                </a:solidFill>
              </a:rPr>
              <a:t>Inventory </a:t>
            </a:r>
            <a:r>
              <a:rPr lang="en-US" sz="1800" i="1" dirty="0">
                <a:solidFill>
                  <a:srgbClr val="0070C0"/>
                </a:solidFill>
              </a:rPr>
              <a:t>&gt; Item Inventory - All Locations</a:t>
            </a:r>
            <a:r>
              <a:rPr lang="en-US" sz="1800" i="1" dirty="0" smtClean="0"/>
              <a:t>. </a:t>
            </a:r>
            <a:r>
              <a:rPr lang="en-US" sz="1800" dirty="0"/>
              <a:t>(red arrow). </a:t>
            </a:r>
          </a:p>
          <a:p>
            <a:pPr marL="0" indent="0">
              <a:buNone/>
            </a:pPr>
            <a:endParaRPr lang="en-US" sz="1800" i="1" dirty="0" smtClean="0"/>
          </a:p>
          <a:p>
            <a:r>
              <a:rPr lang="en-US" sz="1800" dirty="0" smtClean="0"/>
              <a:t>To display items in  the asset location </a:t>
            </a:r>
          </a:p>
          <a:p>
            <a:pPr marL="0" indent="0">
              <a:buNone/>
            </a:pPr>
            <a:r>
              <a:rPr lang="en-US" sz="1800" dirty="0" smtClean="0"/>
              <a:t>     from your Current Settings only, select</a:t>
            </a:r>
          </a:p>
          <a:p>
            <a:pPr marL="0" indent="0">
              <a:buNone/>
            </a:pPr>
            <a:r>
              <a:rPr lang="en-US" sz="1800" i="1" dirty="0" smtClean="0"/>
              <a:t>     Item Inventory </a:t>
            </a:r>
            <a:r>
              <a:rPr lang="en-US" sz="1800" dirty="0" smtClean="0"/>
              <a:t>(green arrow).</a:t>
            </a:r>
            <a:endParaRPr lang="en-US" sz="1800" dirty="0"/>
          </a:p>
          <a:p>
            <a:pPr marL="0" indent="0">
              <a:buNone/>
            </a:pPr>
            <a:endParaRPr lang="en-US" sz="1800" dirty="0" smtClean="0"/>
          </a:p>
          <a:p>
            <a:pPr marL="0" indent="0">
              <a:buNone/>
            </a:pPr>
            <a:r>
              <a:rPr lang="en-US" sz="1800" dirty="0" smtClean="0"/>
              <a:t>The </a:t>
            </a:r>
            <a:r>
              <a:rPr lang="en-US" sz="1800" i="1" dirty="0" smtClean="0">
                <a:solidFill>
                  <a:srgbClr val="0070C0"/>
                </a:solidFill>
              </a:rPr>
              <a:t>Item Inventory List </a:t>
            </a:r>
            <a:r>
              <a:rPr lang="en-US" sz="1800" dirty="0" smtClean="0"/>
              <a:t>appears.</a:t>
            </a:r>
          </a:p>
          <a:p>
            <a:pPr marL="0" indent="0">
              <a:buNone/>
            </a:pPr>
            <a:endParaRPr lang="en-US" sz="1800" dirty="0"/>
          </a:p>
          <a:p>
            <a:pPr marL="0" indent="0">
              <a:buNone/>
            </a:pPr>
            <a:endParaRPr lang="en-US" sz="1800" dirty="0" smtClean="0"/>
          </a:p>
          <a:p>
            <a:pPr marL="0" indent="0">
              <a:buNone/>
            </a:pPr>
            <a:endParaRPr lang="en-US" sz="1800" dirty="0"/>
          </a:p>
          <a:p>
            <a:pPr marL="0" indent="0">
              <a:buNone/>
            </a:pPr>
            <a:r>
              <a:rPr lang="en-US" sz="1800" dirty="0" smtClean="0"/>
              <a:t>You may not be able to see items in all asset locations</a:t>
            </a:r>
          </a:p>
          <a:p>
            <a:pPr marL="0" indent="0">
              <a:buNone/>
            </a:pPr>
            <a:r>
              <a:rPr lang="en-US" sz="1800" dirty="0" smtClean="0"/>
              <a:t>at your site. The Data Profile assigned to your User ID specifies which asset</a:t>
            </a:r>
          </a:p>
          <a:p>
            <a:pPr marL="0" indent="0">
              <a:buNone/>
            </a:pPr>
            <a:r>
              <a:rPr lang="en-US" sz="1800" dirty="0" smtClean="0"/>
              <a:t>locations, departments, and organizations you can access.</a:t>
            </a:r>
            <a:endParaRPr lang="en-US" sz="1800" dirty="0"/>
          </a:p>
        </p:txBody>
      </p:sp>
      <p:sp>
        <p:nvSpPr>
          <p:cNvPr id="3" name="Title 2"/>
          <p:cNvSpPr>
            <a:spLocks noGrp="1"/>
          </p:cNvSpPr>
          <p:nvPr>
            <p:ph type="title"/>
          </p:nvPr>
        </p:nvSpPr>
        <p:spPr/>
        <p:txBody>
          <a:bodyPr>
            <a:normAutofit/>
          </a:bodyPr>
          <a:lstStyle/>
          <a:p>
            <a:r>
              <a:rPr lang="en-US"/>
              <a:t>Display Item </a:t>
            </a:r>
            <a:r>
              <a:rPr lang="en-US" dirty="0"/>
              <a:t>Information</a:t>
            </a:r>
            <a:r>
              <a:rPr lang="en-US"/>
              <a:t>: </a:t>
            </a:r>
            <a:r>
              <a:rPr lang="en-US" smtClean="0"/>
              <a:t>Inventory Lists</a:t>
            </a:r>
            <a:endParaRPr lang="en-US" dirty="0"/>
          </a:p>
        </p:txBody>
      </p:sp>
      <p:pic>
        <p:nvPicPr>
          <p:cNvPr id="1026" name="Picture 2" descr="C:\Users\acorrig1\AppData\Local\Temp\SNAGHTML6a85d7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700" y="1728483"/>
            <a:ext cx="2324100" cy="3771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327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646331"/>
          </a:xfrm>
        </p:spPr>
        <p:txBody>
          <a:bodyPr/>
          <a:lstStyle/>
          <a:p>
            <a:r>
              <a:rPr lang="en-US" sz="1800" dirty="0" smtClean="0"/>
              <a:t>Here is part of the </a:t>
            </a:r>
            <a:r>
              <a:rPr lang="en-US" sz="1800" i="1" dirty="0" smtClean="0">
                <a:solidFill>
                  <a:srgbClr val="0070C0"/>
                </a:solidFill>
              </a:rPr>
              <a:t>Item Inventory List </a:t>
            </a:r>
            <a:r>
              <a:rPr lang="en-US" sz="1800" dirty="0" smtClean="0"/>
              <a:t>for two different asset locations: Main and OR1. </a:t>
            </a:r>
            <a:endParaRPr lang="en-US" sz="1800" dirty="0"/>
          </a:p>
        </p:txBody>
      </p:sp>
      <p:sp>
        <p:nvSpPr>
          <p:cNvPr id="3" name="Title 2"/>
          <p:cNvSpPr>
            <a:spLocks noGrp="1"/>
          </p:cNvSpPr>
          <p:nvPr>
            <p:ph type="title"/>
          </p:nvPr>
        </p:nvSpPr>
        <p:spPr/>
        <p:txBody>
          <a:bodyPr>
            <a:normAutofit/>
          </a:bodyPr>
          <a:lstStyle/>
          <a:p>
            <a:r>
              <a:rPr lang="en-US"/>
              <a:t>Display Item </a:t>
            </a:r>
            <a:r>
              <a:rPr lang="en-US" dirty="0"/>
              <a:t>Information</a:t>
            </a:r>
            <a:r>
              <a:rPr lang="en-US"/>
              <a:t>: </a:t>
            </a:r>
            <a:r>
              <a:rPr lang="en-US" smtClean="0"/>
              <a:t>Inventory List Tools</a:t>
            </a:r>
            <a:endParaRPr lang="en-US" dirty="0"/>
          </a:p>
        </p:txBody>
      </p:sp>
      <p:sp>
        <p:nvSpPr>
          <p:cNvPr id="5" name="TextBox 4"/>
          <p:cNvSpPr txBox="1"/>
          <p:nvPr/>
        </p:nvSpPr>
        <p:spPr>
          <a:xfrm>
            <a:off x="95147" y="1628384"/>
            <a:ext cx="1954061" cy="4616648"/>
          </a:xfrm>
          <a:prstGeom prst="rect">
            <a:avLst/>
          </a:prstGeom>
          <a:noFill/>
        </p:spPr>
        <p:txBody>
          <a:bodyPr wrap="square" rtlCol="0">
            <a:spAutoFit/>
          </a:bodyPr>
          <a:lstStyle/>
          <a:p>
            <a:r>
              <a:rPr lang="en-US" dirty="0" smtClean="0"/>
              <a:t>Click </a:t>
            </a:r>
            <a:r>
              <a:rPr lang="en-US" dirty="0" smtClean="0">
                <a:solidFill>
                  <a:srgbClr val="0070C0"/>
                </a:solidFill>
              </a:rPr>
              <a:t>the arrow next to an item number </a:t>
            </a:r>
            <a:r>
              <a:rPr lang="en-US" dirty="0" smtClean="0"/>
              <a:t>to display a picture, MSDS sheet, or contract number.</a:t>
            </a:r>
          </a:p>
          <a:p>
            <a:endParaRPr lang="en-US" dirty="0" smtClean="0"/>
          </a:p>
          <a:p>
            <a:r>
              <a:rPr lang="en-US" dirty="0" smtClean="0"/>
              <a:t>Clicking </a:t>
            </a:r>
            <a:r>
              <a:rPr lang="en-US" dirty="0" smtClean="0">
                <a:solidFill>
                  <a:srgbClr val="0070C0"/>
                </a:solidFill>
              </a:rPr>
              <a:t>the arrow next to the manufacturer </a:t>
            </a:r>
            <a:r>
              <a:rPr lang="en-US" dirty="0" smtClean="0"/>
              <a:t>opens a web page. </a:t>
            </a:r>
          </a:p>
          <a:p>
            <a:endParaRPr lang="en-US" sz="2400" dirty="0"/>
          </a:p>
          <a:p>
            <a:r>
              <a:rPr lang="en-US" dirty="0" smtClean="0"/>
              <a:t>Click the</a:t>
            </a:r>
            <a:r>
              <a:rPr lang="en-US" b="1" i="1" dirty="0" smtClean="0">
                <a:solidFill>
                  <a:srgbClr val="0070C0"/>
                </a:solidFill>
              </a:rPr>
              <a:t> </a:t>
            </a:r>
            <a:r>
              <a:rPr lang="en-US" b="1" i="1" dirty="0" smtClean="0">
                <a:solidFill>
                  <a:srgbClr val="0070C0"/>
                </a:solidFill>
                <a:latin typeface="Georgia" panose="02040502050405020303" pitchFamily="18" charset="0"/>
              </a:rPr>
              <a:t>i</a:t>
            </a:r>
            <a:r>
              <a:rPr lang="en-US" b="1" i="1" dirty="0" smtClean="0">
                <a:solidFill>
                  <a:srgbClr val="0070C0"/>
                </a:solidFill>
              </a:rPr>
              <a:t> (inquiry) </a:t>
            </a:r>
            <a:r>
              <a:rPr lang="en-US" dirty="0" smtClean="0"/>
              <a:t>to get item details. </a:t>
            </a:r>
            <a:endParaRPr lang="en-US" dirty="0"/>
          </a:p>
        </p:txBody>
      </p:sp>
      <p:grpSp>
        <p:nvGrpSpPr>
          <p:cNvPr id="16" name="Group 15"/>
          <p:cNvGrpSpPr/>
          <p:nvPr/>
        </p:nvGrpSpPr>
        <p:grpSpPr>
          <a:xfrm>
            <a:off x="1524000" y="1503188"/>
            <a:ext cx="7448690" cy="5059773"/>
            <a:chOff x="1524000" y="1503188"/>
            <a:chExt cx="7448690" cy="5059773"/>
          </a:xfrm>
        </p:grpSpPr>
        <p:grpSp>
          <p:nvGrpSpPr>
            <p:cNvPr id="14" name="Group 13"/>
            <p:cNvGrpSpPr/>
            <p:nvPr/>
          </p:nvGrpSpPr>
          <p:grpSpPr>
            <a:xfrm>
              <a:off x="1524000" y="1503188"/>
              <a:ext cx="7448690" cy="5059773"/>
              <a:chOff x="1524000" y="1503188"/>
              <a:chExt cx="7448690" cy="5059773"/>
            </a:xfrm>
          </p:grpSpPr>
          <p:grpSp>
            <p:nvGrpSpPr>
              <p:cNvPr id="9" name="Group 8"/>
              <p:cNvGrpSpPr/>
              <p:nvPr/>
            </p:nvGrpSpPr>
            <p:grpSpPr>
              <a:xfrm>
                <a:off x="1524000" y="1503188"/>
                <a:ext cx="7448690" cy="5059773"/>
                <a:chOff x="1628384" y="1503188"/>
                <a:chExt cx="7344306" cy="5059773"/>
              </a:xfrm>
            </p:grpSpPr>
            <p:pic>
              <p:nvPicPr>
                <p:cNvPr id="2050" name="Picture 2" descr="C:\Users\acorrig1\AppData\Local\Temp\SNAGHTML6b7d06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208" y="1503188"/>
                  <a:ext cx="6923482" cy="505977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V="1">
                  <a:off x="1628384" y="5699342"/>
                  <a:ext cx="676405" cy="3757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290455" y="3096491"/>
                  <a:ext cx="138545" cy="22167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0" name="Rectangle 9"/>
                <p:cNvSpPr/>
                <p:nvPr/>
              </p:nvSpPr>
              <p:spPr>
                <a:xfrm>
                  <a:off x="4440382" y="3983182"/>
                  <a:ext cx="131618" cy="13161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pic>
            <p:nvPicPr>
              <p:cNvPr id="11" name="Picture 10"/>
              <p:cNvPicPr>
                <a:picLocks noChangeAspect="1"/>
              </p:cNvPicPr>
              <p:nvPr/>
            </p:nvPicPr>
            <p:blipFill>
              <a:blip r:embed="rId4"/>
              <a:stretch>
                <a:fillRect/>
              </a:stretch>
            </p:blipFill>
            <p:spPr>
              <a:xfrm>
                <a:off x="2594253" y="5159082"/>
                <a:ext cx="228620" cy="114310"/>
              </a:xfrm>
              <a:prstGeom prst="rect">
                <a:avLst/>
              </a:prstGeom>
            </p:spPr>
          </p:pic>
          <p:pic>
            <p:nvPicPr>
              <p:cNvPr id="12" name="Picture 11"/>
              <p:cNvPicPr>
                <a:picLocks noChangeAspect="1"/>
              </p:cNvPicPr>
              <p:nvPr/>
            </p:nvPicPr>
            <p:blipFill>
              <a:blip r:embed="rId4"/>
              <a:stretch>
                <a:fillRect/>
              </a:stretch>
            </p:blipFill>
            <p:spPr>
              <a:xfrm>
                <a:off x="2594253" y="5887232"/>
                <a:ext cx="228620" cy="114310"/>
              </a:xfrm>
              <a:prstGeom prst="rect">
                <a:avLst/>
              </a:prstGeom>
            </p:spPr>
          </p:pic>
          <p:pic>
            <p:nvPicPr>
              <p:cNvPr id="13" name="Picture 12"/>
              <p:cNvPicPr>
                <a:picLocks noChangeAspect="1"/>
              </p:cNvPicPr>
              <p:nvPr/>
            </p:nvPicPr>
            <p:blipFill>
              <a:blip r:embed="rId5"/>
              <a:stretch>
                <a:fillRect/>
              </a:stretch>
            </p:blipFill>
            <p:spPr>
              <a:xfrm>
                <a:off x="2594253" y="5519346"/>
                <a:ext cx="236240" cy="121931"/>
              </a:xfrm>
              <a:prstGeom prst="rect">
                <a:avLst/>
              </a:prstGeom>
            </p:spPr>
          </p:pic>
        </p:grpSp>
        <p:pic>
          <p:nvPicPr>
            <p:cNvPr id="15" name="Picture 14"/>
            <p:cNvPicPr>
              <a:picLocks noChangeAspect="1"/>
            </p:cNvPicPr>
            <p:nvPr/>
          </p:nvPicPr>
          <p:blipFill>
            <a:blip r:embed="rId5"/>
            <a:stretch>
              <a:fillRect/>
            </a:stretch>
          </p:blipFill>
          <p:spPr>
            <a:xfrm>
              <a:off x="2594253" y="6220998"/>
              <a:ext cx="236240" cy="121931"/>
            </a:xfrm>
            <a:prstGeom prst="rect">
              <a:avLst/>
            </a:prstGeom>
          </p:spPr>
        </p:pic>
      </p:grpSp>
    </p:spTree>
    <p:extLst>
      <p:ext uri="{BB962C8B-B14F-4D97-AF65-F5344CB8AC3E}">
        <p14:creationId xmlns:p14="http://schemas.microsoft.com/office/powerpoint/2010/main" val="966968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t>Display Item </a:t>
            </a:r>
            <a:r>
              <a:rPr lang="en-US" dirty="0"/>
              <a:t>Information</a:t>
            </a:r>
            <a:r>
              <a:rPr lang="en-US"/>
              <a:t>: </a:t>
            </a:r>
            <a:r>
              <a:rPr lang="en-US" smtClean="0"/>
              <a:t>Inventory </a:t>
            </a:r>
            <a:r>
              <a:rPr lang="en-US" dirty="0" smtClean="0"/>
              <a:t>Records</a:t>
            </a:r>
            <a:endParaRPr lang="en-US" dirty="0"/>
          </a:p>
        </p:txBody>
      </p:sp>
      <p:sp>
        <p:nvSpPr>
          <p:cNvPr id="5" name="Content Placeholder 4"/>
          <p:cNvSpPr>
            <a:spLocks noGrp="1"/>
          </p:cNvSpPr>
          <p:nvPr>
            <p:ph idx="1"/>
          </p:nvPr>
        </p:nvSpPr>
        <p:spPr>
          <a:xfrm>
            <a:off x="457200" y="914400"/>
            <a:ext cx="1850571" cy="2308324"/>
          </a:xfrm>
        </p:spPr>
        <p:txBody>
          <a:bodyPr/>
          <a:lstStyle/>
          <a:p>
            <a:pPr marL="0" indent="0">
              <a:buNone/>
            </a:pPr>
            <a:r>
              <a:rPr lang="en-US" sz="2000" dirty="0" smtClean="0"/>
              <a:t>On the item </a:t>
            </a:r>
            <a:r>
              <a:rPr lang="en-US" sz="2000" i="1" dirty="0" smtClean="0"/>
              <a:t>Inquiry</a:t>
            </a:r>
            <a:r>
              <a:rPr lang="en-US" sz="2000" dirty="0" smtClean="0"/>
              <a:t> (</a:t>
            </a:r>
            <a:r>
              <a:rPr lang="en-US" sz="2000" i="1" dirty="0" smtClean="0">
                <a:solidFill>
                  <a:srgbClr val="0070C0"/>
                </a:solidFill>
                <a:latin typeface="Georgia" panose="02040502050405020303" pitchFamily="18" charset="0"/>
              </a:rPr>
              <a:t>i</a:t>
            </a:r>
            <a:r>
              <a:rPr lang="en-US" sz="2000" dirty="0" smtClean="0"/>
              <a:t>),</a:t>
            </a:r>
          </a:p>
          <a:p>
            <a:pPr marL="0" indent="0">
              <a:buNone/>
            </a:pPr>
            <a:r>
              <a:rPr lang="en-US" sz="2000" dirty="0" smtClean="0"/>
              <a:t>several tabbed panels provide different kinds of item information.</a:t>
            </a:r>
            <a:endParaRPr lang="en-US" sz="2000" dirty="0"/>
          </a:p>
        </p:txBody>
      </p:sp>
      <p:pic>
        <p:nvPicPr>
          <p:cNvPr id="6" name="Picture 5"/>
          <p:cNvPicPr>
            <a:picLocks noChangeAspect="1"/>
          </p:cNvPicPr>
          <p:nvPr/>
        </p:nvPicPr>
        <p:blipFill>
          <a:blip r:embed="rId2"/>
          <a:stretch>
            <a:fillRect/>
          </a:stretch>
        </p:blipFill>
        <p:spPr>
          <a:xfrm>
            <a:off x="2427514" y="813635"/>
            <a:ext cx="6564086" cy="5427378"/>
          </a:xfrm>
          <a:prstGeom prst="rect">
            <a:avLst/>
          </a:prstGeom>
        </p:spPr>
      </p:pic>
    </p:spTree>
    <p:extLst>
      <p:ext uri="{BB962C8B-B14F-4D97-AF65-F5344CB8AC3E}">
        <p14:creationId xmlns:p14="http://schemas.microsoft.com/office/powerpoint/2010/main" val="40484860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399"/>
            <a:ext cx="8229600" cy="5687711"/>
          </a:xfrm>
        </p:spPr>
        <p:txBody>
          <a:bodyPr/>
          <a:lstStyle/>
          <a:p>
            <a:r>
              <a:rPr lang="en-US" sz="1800" b="1" i="1" dirty="0"/>
              <a:t>Item</a:t>
            </a:r>
            <a:r>
              <a:rPr lang="en-US" sz="1800" dirty="0"/>
              <a:t>: </a:t>
            </a:r>
            <a:r>
              <a:rPr lang="en-US" sz="1800" dirty="0" smtClean="0"/>
              <a:t>Item </a:t>
            </a:r>
            <a:r>
              <a:rPr lang="en-US" sz="1800" dirty="0"/>
              <a:t>and inventory information. </a:t>
            </a:r>
          </a:p>
          <a:p>
            <a:r>
              <a:rPr lang="en-US" sz="1800" b="1" i="1" dirty="0"/>
              <a:t>Auth PO</a:t>
            </a:r>
            <a:r>
              <a:rPr lang="en-US" sz="1800" dirty="0"/>
              <a:t>: </a:t>
            </a:r>
            <a:r>
              <a:rPr lang="en-US" sz="1800" dirty="0" smtClean="0"/>
              <a:t>Currently </a:t>
            </a:r>
            <a:r>
              <a:rPr lang="en-US" sz="1800" dirty="0"/>
              <a:t>authorized POs containing orders for the item. </a:t>
            </a:r>
          </a:p>
          <a:p>
            <a:r>
              <a:rPr lang="en-US" sz="1800" b="1" i="1" dirty="0"/>
              <a:t>Un-Auth PO</a:t>
            </a:r>
            <a:r>
              <a:rPr lang="en-US" sz="1800" dirty="0"/>
              <a:t>: </a:t>
            </a:r>
            <a:r>
              <a:rPr lang="en-US" sz="1800" dirty="0" smtClean="0"/>
              <a:t>Currently unauthorized </a:t>
            </a:r>
            <a:r>
              <a:rPr lang="en-US" sz="1800" dirty="0"/>
              <a:t>POs containing </a:t>
            </a:r>
            <a:r>
              <a:rPr lang="en-US" sz="1800" dirty="0" smtClean="0"/>
              <a:t>the </a:t>
            </a:r>
            <a:r>
              <a:rPr lang="en-US" sz="1800" dirty="0"/>
              <a:t>item. </a:t>
            </a:r>
          </a:p>
          <a:p>
            <a:r>
              <a:rPr lang="en-US" sz="1800" b="1" i="1" dirty="0"/>
              <a:t>Backorder Req:</a:t>
            </a:r>
            <a:r>
              <a:rPr lang="en-US" sz="1800" dirty="0"/>
              <a:t> </a:t>
            </a:r>
            <a:r>
              <a:rPr lang="en-US" sz="1800" dirty="0" smtClean="0"/>
              <a:t>Requisitions </a:t>
            </a:r>
            <a:r>
              <a:rPr lang="en-US" sz="1800" dirty="0"/>
              <a:t>that </a:t>
            </a:r>
            <a:r>
              <a:rPr lang="en-US" sz="1800" dirty="0" smtClean="0"/>
              <a:t>have the item on backorder. </a:t>
            </a:r>
            <a:endParaRPr lang="en-US" sz="1800" dirty="0"/>
          </a:p>
          <a:p>
            <a:r>
              <a:rPr lang="en-US" sz="1800" b="1" i="1" dirty="0"/>
              <a:t>Allocated Req:</a:t>
            </a:r>
            <a:r>
              <a:rPr lang="en-US" sz="1800" dirty="0"/>
              <a:t> </a:t>
            </a:r>
            <a:r>
              <a:rPr lang="en-US" sz="1800" dirty="0" smtClean="0"/>
              <a:t>Requisitions that </a:t>
            </a:r>
            <a:r>
              <a:rPr lang="en-US" sz="1800" dirty="0"/>
              <a:t>have allocated the item. </a:t>
            </a:r>
            <a:endParaRPr lang="en-US" sz="1800" dirty="0" smtClean="0"/>
          </a:p>
          <a:p>
            <a:r>
              <a:rPr lang="en-US" sz="1800" b="1" i="1" dirty="0" smtClean="0"/>
              <a:t>Transfer </a:t>
            </a:r>
            <a:r>
              <a:rPr lang="en-US" sz="1800" b="1" i="1" dirty="0"/>
              <a:t>Req:</a:t>
            </a:r>
            <a:r>
              <a:rPr lang="en-US" sz="1800" dirty="0"/>
              <a:t> </a:t>
            </a:r>
            <a:r>
              <a:rPr lang="en-US" sz="1800" dirty="0" smtClean="0"/>
              <a:t>Requisitions </a:t>
            </a:r>
            <a:r>
              <a:rPr lang="en-US" sz="1800" dirty="0"/>
              <a:t>that make up the </a:t>
            </a:r>
            <a:r>
              <a:rPr lang="en-US" sz="1800" i="1" dirty="0"/>
              <a:t>Transfer In Qty</a:t>
            </a:r>
            <a:r>
              <a:rPr lang="en-US" sz="1800" dirty="0"/>
              <a:t> from the </a:t>
            </a:r>
            <a:r>
              <a:rPr lang="en-US" sz="1800" i="1" dirty="0"/>
              <a:t>Stock Status</a:t>
            </a:r>
            <a:r>
              <a:rPr lang="en-US" sz="1800" dirty="0"/>
              <a:t> tab. </a:t>
            </a:r>
          </a:p>
          <a:p>
            <a:r>
              <a:rPr lang="en-US" sz="1800" b="1" i="1" dirty="0"/>
              <a:t>Usage:</a:t>
            </a:r>
            <a:r>
              <a:rPr lang="en-US" sz="1800" dirty="0"/>
              <a:t> </a:t>
            </a:r>
            <a:r>
              <a:rPr lang="en-US" sz="1800" dirty="0" smtClean="0"/>
              <a:t>The total </a:t>
            </a:r>
            <a:r>
              <a:rPr lang="en-US" sz="1800" dirty="0"/>
              <a:t>quantity of the item used during an accounting year, and the total cost for the item. You can also get a detailed breakdown by month from the </a:t>
            </a:r>
            <a:r>
              <a:rPr lang="en-US" sz="1800" i="1" dirty="0"/>
              <a:t>Menu</a:t>
            </a:r>
            <a:r>
              <a:rPr lang="en-US" sz="1800" dirty="0"/>
              <a:t> on this panel, and statistics by department and across organizations. </a:t>
            </a:r>
          </a:p>
          <a:p>
            <a:r>
              <a:rPr lang="en-US" sz="1800" b="1" i="1" dirty="0"/>
              <a:t>Receipt:</a:t>
            </a:r>
            <a:r>
              <a:rPr lang="en-US" sz="1800" dirty="0"/>
              <a:t> </a:t>
            </a:r>
            <a:r>
              <a:rPr lang="en-US" sz="1800" dirty="0" smtClean="0"/>
              <a:t>Receipt summaries </a:t>
            </a:r>
            <a:r>
              <a:rPr lang="en-US" sz="1800" dirty="0"/>
              <a:t>by year, and receipt details. </a:t>
            </a:r>
          </a:p>
          <a:p>
            <a:r>
              <a:rPr lang="en-US" sz="1800" b="1" i="1" dirty="0"/>
              <a:t>PO History:</a:t>
            </a:r>
            <a:r>
              <a:rPr lang="en-US" sz="1800" dirty="0"/>
              <a:t> </a:t>
            </a:r>
            <a:r>
              <a:rPr lang="en-US" sz="1800" dirty="0" smtClean="0"/>
              <a:t>Purchase orders </a:t>
            </a:r>
            <a:r>
              <a:rPr lang="en-US" sz="1800" dirty="0"/>
              <a:t>for the </a:t>
            </a:r>
            <a:r>
              <a:rPr lang="en-US" sz="1800" dirty="0" smtClean="0"/>
              <a:t>item over several years. </a:t>
            </a:r>
            <a:endParaRPr lang="en-US" sz="1800" dirty="0"/>
          </a:p>
          <a:p>
            <a:r>
              <a:rPr lang="en-US" sz="1800" b="1" i="1" dirty="0"/>
              <a:t>Guides:</a:t>
            </a:r>
            <a:r>
              <a:rPr lang="en-US" sz="1800" dirty="0"/>
              <a:t> </a:t>
            </a:r>
            <a:r>
              <a:rPr lang="en-US" sz="1800" dirty="0" smtClean="0"/>
              <a:t>Order </a:t>
            </a:r>
            <a:r>
              <a:rPr lang="en-US" sz="1800" dirty="0"/>
              <a:t>guides containing the item. </a:t>
            </a:r>
          </a:p>
          <a:p>
            <a:r>
              <a:rPr lang="en-US" sz="1800" b="1" i="1" dirty="0"/>
              <a:t>Carts:</a:t>
            </a:r>
            <a:r>
              <a:rPr lang="en-US" sz="1800" dirty="0"/>
              <a:t> </a:t>
            </a:r>
            <a:r>
              <a:rPr lang="en-US" sz="1800" dirty="0" smtClean="0"/>
              <a:t>Par </a:t>
            </a:r>
            <a:r>
              <a:rPr lang="en-US" sz="1800" dirty="0"/>
              <a:t>carts containing the item. </a:t>
            </a:r>
          </a:p>
          <a:p>
            <a:r>
              <a:rPr lang="en-US" sz="1800" b="1" i="1" dirty="0"/>
              <a:t>Expense Overrides</a:t>
            </a:r>
            <a:r>
              <a:rPr lang="en-US" sz="1800" dirty="0"/>
              <a:t>: </a:t>
            </a:r>
            <a:r>
              <a:rPr lang="en-US" sz="1800" dirty="0" smtClean="0"/>
              <a:t>Expense </a:t>
            </a:r>
            <a:r>
              <a:rPr lang="en-US" sz="1800" dirty="0"/>
              <a:t>codes for the </a:t>
            </a:r>
            <a:r>
              <a:rPr lang="en-US" sz="1800" i="1" dirty="0"/>
              <a:t>Issued To </a:t>
            </a:r>
            <a:r>
              <a:rPr lang="en-US" sz="1800" dirty="0"/>
              <a:t>organization that will override the existing default </a:t>
            </a:r>
            <a:r>
              <a:rPr lang="en-US" sz="1800" dirty="0" smtClean="0"/>
              <a:t>expense. This </a:t>
            </a:r>
            <a:r>
              <a:rPr lang="en-US" sz="1800" dirty="0"/>
              <a:t>tab </a:t>
            </a:r>
            <a:r>
              <a:rPr lang="en-US" sz="1800" dirty="0" smtClean="0"/>
              <a:t>is only visible if a flag </a:t>
            </a:r>
            <a:r>
              <a:rPr lang="en-US" sz="1800" dirty="0"/>
              <a:t>has been </a:t>
            </a:r>
            <a:r>
              <a:rPr lang="en-US" sz="1800" dirty="0" smtClean="0"/>
              <a:t>set </a:t>
            </a:r>
            <a:r>
              <a:rPr lang="en-US" sz="1800" dirty="0"/>
              <a:t>in </a:t>
            </a:r>
            <a:r>
              <a:rPr lang="en-US" sz="1800" i="1" dirty="0" smtClean="0"/>
              <a:t>Administration &gt; System Values</a:t>
            </a:r>
            <a:r>
              <a:rPr lang="en-US" sz="1800" dirty="0" smtClean="0"/>
              <a:t>.</a:t>
            </a:r>
            <a:endParaRPr lang="en-US" sz="1800" dirty="0"/>
          </a:p>
        </p:txBody>
      </p:sp>
      <p:sp>
        <p:nvSpPr>
          <p:cNvPr id="3" name="Title 2"/>
          <p:cNvSpPr>
            <a:spLocks noGrp="1"/>
          </p:cNvSpPr>
          <p:nvPr>
            <p:ph type="title"/>
          </p:nvPr>
        </p:nvSpPr>
        <p:spPr/>
        <p:txBody>
          <a:bodyPr>
            <a:normAutofit fontScale="90000"/>
          </a:bodyPr>
          <a:lstStyle/>
          <a:p>
            <a:r>
              <a:rPr lang="en-US"/>
              <a:t>Display </a:t>
            </a:r>
            <a:r>
              <a:rPr lang="en-US" smtClean="0"/>
              <a:t>Item Information</a:t>
            </a:r>
            <a:r>
              <a:rPr lang="en-US"/>
              <a:t>: </a:t>
            </a:r>
            <a:r>
              <a:rPr lang="en-US" smtClean="0"/>
              <a:t>Inventory Record Panel - </a:t>
            </a:r>
            <a:r>
              <a:rPr lang="en-US" dirty="0" smtClean="0"/>
              <a:t>Top Tabs </a:t>
            </a:r>
            <a:endParaRPr lang="en-US" dirty="0"/>
          </a:p>
        </p:txBody>
      </p:sp>
    </p:spTree>
    <p:extLst>
      <p:ext uri="{BB962C8B-B14F-4D97-AF65-F5344CB8AC3E}">
        <p14:creationId xmlns:p14="http://schemas.microsoft.com/office/powerpoint/2010/main" val="1459005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701731"/>
          </a:xfrm>
        </p:spPr>
        <p:txBody>
          <a:bodyPr/>
          <a:lstStyle/>
          <a:p>
            <a:r>
              <a:rPr lang="en-US" sz="1800" dirty="0" smtClean="0"/>
              <a:t>Here’s an example of the </a:t>
            </a:r>
            <a:r>
              <a:rPr lang="en-US" sz="1800" dirty="0" smtClean="0">
                <a:solidFill>
                  <a:srgbClr val="0070C0"/>
                </a:solidFill>
              </a:rPr>
              <a:t>Receipts </a:t>
            </a:r>
            <a:r>
              <a:rPr lang="en-US" sz="1800" dirty="0" smtClean="0"/>
              <a:t>list for an item. </a:t>
            </a:r>
          </a:p>
          <a:p>
            <a:pPr marL="0" indent="0">
              <a:buNone/>
            </a:pPr>
            <a:r>
              <a:rPr lang="en-US" sz="1800" dirty="0" smtClean="0"/>
              <a:t>There is one receipt in 2017 for 504 each of the item.</a:t>
            </a:r>
            <a:endParaRPr lang="en-US" sz="1800" dirty="0"/>
          </a:p>
        </p:txBody>
      </p:sp>
      <p:sp>
        <p:nvSpPr>
          <p:cNvPr id="3" name="Title 2"/>
          <p:cNvSpPr>
            <a:spLocks noGrp="1"/>
          </p:cNvSpPr>
          <p:nvPr>
            <p:ph type="title"/>
          </p:nvPr>
        </p:nvSpPr>
        <p:spPr>
          <a:xfrm>
            <a:off x="457200" y="45720"/>
            <a:ext cx="8305800" cy="649224"/>
          </a:xfrm>
        </p:spPr>
        <p:txBody>
          <a:bodyPr>
            <a:normAutofit fontScale="90000"/>
          </a:bodyPr>
          <a:lstStyle/>
          <a:p>
            <a:r>
              <a:rPr lang="en-US"/>
              <a:t>Display Item </a:t>
            </a:r>
            <a:r>
              <a:rPr lang="en-US" smtClean="0"/>
              <a:t>Information</a:t>
            </a:r>
            <a:r>
              <a:rPr lang="en-US" smtClean="0"/>
              <a:t>: </a:t>
            </a:r>
            <a:r>
              <a:rPr lang="en-US" smtClean="0"/>
              <a:t>Inventory Receipts </a:t>
            </a:r>
            <a:r>
              <a:rPr lang="en-US" dirty="0" smtClean="0"/>
              <a:t>Panel - Top</a:t>
            </a:r>
            <a:endParaRPr lang="en-US" dirty="0"/>
          </a:p>
        </p:txBody>
      </p:sp>
      <p:pic>
        <p:nvPicPr>
          <p:cNvPr id="4" name="Picture 3"/>
          <p:cNvPicPr>
            <a:picLocks noChangeAspect="1"/>
          </p:cNvPicPr>
          <p:nvPr/>
        </p:nvPicPr>
        <p:blipFill>
          <a:blip r:embed="rId2"/>
          <a:stretch>
            <a:fillRect/>
          </a:stretch>
        </p:blipFill>
        <p:spPr>
          <a:xfrm>
            <a:off x="206075" y="1835587"/>
            <a:ext cx="8650904" cy="1357624"/>
          </a:xfrm>
          <a:prstGeom prst="rect">
            <a:avLst/>
          </a:prstGeom>
        </p:spPr>
      </p:pic>
      <p:sp>
        <p:nvSpPr>
          <p:cNvPr id="5" name="TextBox 4"/>
          <p:cNvSpPr txBox="1"/>
          <p:nvPr/>
        </p:nvSpPr>
        <p:spPr>
          <a:xfrm>
            <a:off x="295910" y="3478078"/>
            <a:ext cx="8552179" cy="369332"/>
          </a:xfrm>
          <a:prstGeom prst="rect">
            <a:avLst/>
          </a:prstGeom>
          <a:noFill/>
        </p:spPr>
        <p:txBody>
          <a:bodyPr wrap="square" rtlCol="0">
            <a:spAutoFit/>
          </a:bodyPr>
          <a:lstStyle/>
          <a:p>
            <a:r>
              <a:rPr lang="en-US" dirty="0" smtClean="0"/>
              <a:t>Clicking </a:t>
            </a:r>
            <a:r>
              <a:rPr lang="en-US" b="1" dirty="0" smtClean="0">
                <a:solidFill>
                  <a:srgbClr val="0070C0"/>
                </a:solidFill>
              </a:rPr>
              <a:t>Receipt Detail </a:t>
            </a:r>
            <a:r>
              <a:rPr lang="en-US" dirty="0" smtClean="0"/>
              <a:t>gets more information:</a:t>
            </a:r>
            <a:endParaRPr lang="en-US" dirty="0"/>
          </a:p>
        </p:txBody>
      </p:sp>
      <p:pic>
        <p:nvPicPr>
          <p:cNvPr id="6" name="Picture 5"/>
          <p:cNvPicPr>
            <a:picLocks noChangeAspect="1"/>
          </p:cNvPicPr>
          <p:nvPr/>
        </p:nvPicPr>
        <p:blipFill>
          <a:blip r:embed="rId3"/>
          <a:stretch>
            <a:fillRect/>
          </a:stretch>
        </p:blipFill>
        <p:spPr>
          <a:xfrm>
            <a:off x="653734" y="3968210"/>
            <a:ext cx="7277731" cy="2697714"/>
          </a:xfrm>
          <a:prstGeom prst="rect">
            <a:avLst/>
          </a:prstGeom>
        </p:spPr>
      </p:pic>
    </p:spTree>
    <p:extLst>
      <p:ext uri="{BB962C8B-B14F-4D97-AF65-F5344CB8AC3E}">
        <p14:creationId xmlns:p14="http://schemas.microsoft.com/office/powerpoint/2010/main" val="30702614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904863"/>
          </a:xfrm>
        </p:spPr>
        <p:txBody>
          <a:bodyPr/>
          <a:lstStyle/>
          <a:p>
            <a:r>
              <a:rPr lang="en-US" dirty="0"/>
              <a:t>Here’s an example of the </a:t>
            </a:r>
            <a:r>
              <a:rPr lang="en-US" dirty="0" smtClean="0">
                <a:solidFill>
                  <a:srgbClr val="0070C0"/>
                </a:solidFill>
              </a:rPr>
              <a:t>Guides </a:t>
            </a:r>
            <a:r>
              <a:rPr lang="en-US" dirty="0"/>
              <a:t>list for an item. </a:t>
            </a:r>
            <a:endParaRPr lang="en-US" dirty="0" smtClean="0"/>
          </a:p>
          <a:p>
            <a:pPr marL="0" indent="0">
              <a:buNone/>
            </a:pPr>
            <a:r>
              <a:rPr lang="en-US" dirty="0" smtClean="0"/>
              <a:t>The list displays all the order guides that contain the item.</a:t>
            </a:r>
            <a:endParaRPr lang="en-US" dirty="0"/>
          </a:p>
        </p:txBody>
      </p:sp>
      <p:sp>
        <p:nvSpPr>
          <p:cNvPr id="3" name="Title 2"/>
          <p:cNvSpPr>
            <a:spLocks noGrp="1"/>
          </p:cNvSpPr>
          <p:nvPr>
            <p:ph type="title"/>
          </p:nvPr>
        </p:nvSpPr>
        <p:spPr/>
        <p:txBody>
          <a:bodyPr>
            <a:normAutofit/>
          </a:bodyPr>
          <a:lstStyle/>
          <a:p>
            <a:r>
              <a:rPr lang="en-US"/>
              <a:t>Display Item </a:t>
            </a:r>
            <a:r>
              <a:rPr lang="en-US" smtClean="0"/>
              <a:t>Information</a:t>
            </a:r>
            <a:r>
              <a:rPr lang="en-US"/>
              <a:t>: </a:t>
            </a:r>
            <a:r>
              <a:rPr lang="en-US" smtClean="0"/>
              <a:t>Inventory Guides </a:t>
            </a:r>
            <a:r>
              <a:rPr lang="en-US" dirty="0" smtClean="0"/>
              <a:t>Panel - Top</a:t>
            </a:r>
            <a:endParaRPr lang="en-US" dirty="0"/>
          </a:p>
        </p:txBody>
      </p:sp>
      <p:pic>
        <p:nvPicPr>
          <p:cNvPr id="4" name="Picture 3"/>
          <p:cNvPicPr>
            <a:picLocks noChangeAspect="1"/>
          </p:cNvPicPr>
          <p:nvPr/>
        </p:nvPicPr>
        <p:blipFill>
          <a:blip r:embed="rId2"/>
          <a:stretch>
            <a:fillRect/>
          </a:stretch>
        </p:blipFill>
        <p:spPr>
          <a:xfrm>
            <a:off x="267430" y="1932534"/>
            <a:ext cx="8419370" cy="2415520"/>
          </a:xfrm>
          <a:prstGeom prst="rect">
            <a:avLst/>
          </a:prstGeom>
        </p:spPr>
      </p:pic>
    </p:spTree>
    <p:extLst>
      <p:ext uri="{BB962C8B-B14F-4D97-AF65-F5344CB8AC3E}">
        <p14:creationId xmlns:p14="http://schemas.microsoft.com/office/powerpoint/2010/main" val="28350170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83772"/>
            <a:ext cx="8229600" cy="5410712"/>
          </a:xfrm>
        </p:spPr>
        <p:txBody>
          <a:bodyPr/>
          <a:lstStyle/>
          <a:p>
            <a:r>
              <a:rPr lang="en-US" sz="1800" b="1" i="1" dirty="0"/>
              <a:t>Item </a:t>
            </a:r>
            <a:r>
              <a:rPr lang="en-US" sz="1800" b="1" i="1" dirty="0" smtClean="0"/>
              <a:t>Definition: </a:t>
            </a:r>
            <a:r>
              <a:rPr lang="en-US" sz="1800" dirty="0" smtClean="0"/>
              <a:t>A subset </a:t>
            </a:r>
            <a:r>
              <a:rPr lang="en-US" sz="1800" dirty="0"/>
              <a:t>of the categories from the item catalog that characterize the item and are relevant to inventory (e.g., </a:t>
            </a:r>
            <a:r>
              <a:rPr lang="en-US" sz="1800" i="1" dirty="0"/>
              <a:t>Patient Chargeable</a:t>
            </a:r>
            <a:r>
              <a:rPr lang="en-US" sz="1800" dirty="0"/>
              <a:t> and </a:t>
            </a:r>
            <a:r>
              <a:rPr lang="en-US" sz="1800" i="1" dirty="0"/>
              <a:t>Non-Chargeable Expense Codes</a:t>
            </a:r>
            <a:r>
              <a:rPr lang="en-US" sz="1800" dirty="0"/>
              <a:t>, </a:t>
            </a:r>
            <a:r>
              <a:rPr lang="en-US" sz="1800" i="1" dirty="0"/>
              <a:t>ABC Class</a:t>
            </a:r>
            <a:r>
              <a:rPr lang="en-US" sz="1800" dirty="0"/>
              <a:t>, whether the item is a consignment item, etc.) </a:t>
            </a:r>
          </a:p>
          <a:p>
            <a:r>
              <a:rPr lang="en-US" sz="1800" b="1" i="1" dirty="0"/>
              <a:t>Stock Status</a:t>
            </a:r>
            <a:r>
              <a:rPr lang="en-US" sz="1800" dirty="0"/>
              <a:t>: </a:t>
            </a:r>
            <a:r>
              <a:rPr lang="en-US" sz="1800" dirty="0" smtClean="0"/>
              <a:t>Quantity descriptors </a:t>
            </a:r>
            <a:r>
              <a:rPr lang="en-US" sz="1800" dirty="0"/>
              <a:t>and values (</a:t>
            </a:r>
            <a:r>
              <a:rPr lang="en-US" sz="1800" i="1" dirty="0"/>
              <a:t>Minimum Stock Quantity</a:t>
            </a:r>
            <a:r>
              <a:rPr lang="en-US" sz="1800" dirty="0"/>
              <a:t>, </a:t>
            </a:r>
            <a:r>
              <a:rPr lang="en-US" sz="1800" i="1" dirty="0"/>
              <a:t>Maximum Stock Quantity</a:t>
            </a:r>
            <a:r>
              <a:rPr lang="en-US" sz="1800" dirty="0"/>
              <a:t>, </a:t>
            </a:r>
            <a:r>
              <a:rPr lang="en-US" sz="1800" i="1" dirty="0"/>
              <a:t>Allocated Quantity</a:t>
            </a:r>
            <a:r>
              <a:rPr lang="en-US" sz="1800" dirty="0"/>
              <a:t>, </a:t>
            </a:r>
            <a:r>
              <a:rPr lang="en-US" sz="1800" i="1" dirty="0"/>
              <a:t>On-Order Authorized Quantity</a:t>
            </a:r>
            <a:r>
              <a:rPr lang="en-US" sz="1800" dirty="0"/>
              <a:t>, </a:t>
            </a:r>
            <a:r>
              <a:rPr lang="en-US" sz="1800" i="1" dirty="0"/>
              <a:t>Pipeline Days</a:t>
            </a:r>
            <a:r>
              <a:rPr lang="en-US" sz="1800" dirty="0"/>
              <a:t>), aisle/bin locations, physical inventory information, and more. </a:t>
            </a:r>
          </a:p>
          <a:p>
            <a:r>
              <a:rPr lang="en-US" sz="1800" b="1" i="1" dirty="0" smtClean="0"/>
              <a:t>Vendor Information: </a:t>
            </a:r>
            <a:r>
              <a:rPr lang="en-US" sz="1800" dirty="0" smtClean="0"/>
              <a:t>The </a:t>
            </a:r>
            <a:r>
              <a:rPr lang="en-US" sz="1800" i="1" dirty="0"/>
              <a:t>Primary Vendor</a:t>
            </a:r>
            <a:r>
              <a:rPr lang="en-US" sz="1800" dirty="0"/>
              <a:t> and </a:t>
            </a:r>
            <a:r>
              <a:rPr lang="en-US" sz="1800" i="1" dirty="0"/>
              <a:t>Primary Manufacturer</a:t>
            </a:r>
            <a:r>
              <a:rPr lang="en-US" sz="1800" dirty="0"/>
              <a:t>, </a:t>
            </a:r>
            <a:r>
              <a:rPr lang="en-US" sz="1800" i="1" dirty="0"/>
              <a:t>Contract</a:t>
            </a:r>
            <a:r>
              <a:rPr lang="en-US" sz="1800" dirty="0"/>
              <a:t> number (if relevant), UOMs (lowest, order, issue) and conversion values for UOMs.</a:t>
            </a:r>
            <a:endParaRPr lang="en-US" sz="1800" b="1" i="1" dirty="0" smtClean="0"/>
          </a:p>
          <a:p>
            <a:r>
              <a:rPr lang="en-US" sz="1800" b="1" i="1" dirty="0" smtClean="0"/>
              <a:t>Override Charge: </a:t>
            </a:r>
            <a:r>
              <a:rPr lang="en-US" sz="1800" dirty="0" smtClean="0"/>
              <a:t>The </a:t>
            </a:r>
            <a:r>
              <a:rPr lang="en-US" sz="1800" dirty="0"/>
              <a:t>department (and organization) to which the item is charged as a override of the usual charge department</a:t>
            </a:r>
            <a:r>
              <a:rPr lang="en-US" sz="1800" dirty="0" smtClean="0"/>
              <a:t>.</a:t>
            </a:r>
          </a:p>
          <a:p>
            <a:r>
              <a:rPr lang="en-US" sz="1800" b="1" i="1" dirty="0" smtClean="0"/>
              <a:t>Lot Tracking: </a:t>
            </a:r>
            <a:r>
              <a:rPr lang="en-US" sz="1800" dirty="0" smtClean="0"/>
              <a:t>Lot tracking </a:t>
            </a:r>
            <a:r>
              <a:rPr lang="en-US" sz="1800" dirty="0"/>
              <a:t>information, if </a:t>
            </a:r>
            <a:r>
              <a:rPr lang="en-US" sz="1800" dirty="0" smtClean="0"/>
              <a:t>used: </a:t>
            </a:r>
            <a:r>
              <a:rPr lang="en-US" sz="1800" i="1" dirty="0" smtClean="0"/>
              <a:t>Lot Number</a:t>
            </a:r>
            <a:r>
              <a:rPr lang="en-US" sz="1800" dirty="0" smtClean="0"/>
              <a:t>, </a:t>
            </a:r>
            <a:r>
              <a:rPr lang="en-US" sz="1800" i="1" dirty="0" smtClean="0"/>
              <a:t>Expiration Date</a:t>
            </a:r>
            <a:r>
              <a:rPr lang="en-US" sz="1800" dirty="0" smtClean="0"/>
              <a:t>, </a:t>
            </a:r>
            <a:r>
              <a:rPr lang="en-US" sz="1800" i="1" dirty="0" smtClean="0"/>
              <a:t>Serial Number.</a:t>
            </a:r>
          </a:p>
          <a:p>
            <a:r>
              <a:rPr lang="en-US" sz="1800" b="1" i="1" dirty="0" smtClean="0"/>
              <a:t>Latest: </a:t>
            </a:r>
            <a:r>
              <a:rPr lang="en-US" sz="1800" dirty="0" smtClean="0"/>
              <a:t>Updated statistics </a:t>
            </a:r>
            <a:r>
              <a:rPr lang="en-US" sz="1800" dirty="0"/>
              <a:t>such as </a:t>
            </a:r>
            <a:r>
              <a:rPr lang="en-US" sz="1800" i="1" dirty="0"/>
              <a:t>Last Inventoried Date</a:t>
            </a:r>
            <a:r>
              <a:rPr lang="en-US" sz="1800" dirty="0"/>
              <a:t>, </a:t>
            </a:r>
            <a:r>
              <a:rPr lang="en-US" sz="1800" i="1" dirty="0"/>
              <a:t>Last Inventoried Quantity</a:t>
            </a:r>
            <a:r>
              <a:rPr lang="en-US" sz="1800" dirty="0"/>
              <a:t>, </a:t>
            </a:r>
            <a:r>
              <a:rPr lang="en-US" sz="1800" i="1" dirty="0"/>
              <a:t>Last Received Date</a:t>
            </a:r>
            <a:r>
              <a:rPr lang="en-US" sz="1800" dirty="0"/>
              <a:t>, </a:t>
            </a:r>
            <a:r>
              <a:rPr lang="en-US" sz="1800" i="1" dirty="0"/>
              <a:t>Last Invoice </a:t>
            </a:r>
            <a:r>
              <a:rPr lang="en-US" sz="1800" i="1" dirty="0" smtClean="0"/>
              <a:t>Date</a:t>
            </a:r>
            <a:r>
              <a:rPr lang="en-US" sz="1800" dirty="0" smtClean="0"/>
              <a:t>.</a:t>
            </a:r>
            <a:endParaRPr lang="en-US" sz="1800" b="1" i="1" dirty="0" smtClean="0"/>
          </a:p>
          <a:p>
            <a:r>
              <a:rPr lang="en-US" sz="1800" b="1" i="1" dirty="0" smtClean="0"/>
              <a:t>Export Control: </a:t>
            </a:r>
            <a:r>
              <a:rPr lang="en-US" sz="1800" dirty="0" smtClean="0"/>
              <a:t>Descriptors for codes used to select the item when exporting item data; for example, to a Pyxis unit.</a:t>
            </a:r>
            <a:endParaRPr lang="en-US" sz="1800" dirty="0"/>
          </a:p>
        </p:txBody>
      </p:sp>
      <p:sp>
        <p:nvSpPr>
          <p:cNvPr id="3" name="Title 2"/>
          <p:cNvSpPr>
            <a:spLocks noGrp="1"/>
          </p:cNvSpPr>
          <p:nvPr>
            <p:ph type="title"/>
          </p:nvPr>
        </p:nvSpPr>
        <p:spPr/>
        <p:txBody>
          <a:bodyPr>
            <a:normAutofit fontScale="90000"/>
          </a:bodyPr>
          <a:lstStyle/>
          <a:p>
            <a:r>
              <a:rPr lang="en-US"/>
              <a:t>Display </a:t>
            </a:r>
            <a:r>
              <a:rPr lang="en-US" smtClean="0"/>
              <a:t>Item Information</a:t>
            </a:r>
            <a:r>
              <a:rPr lang="en-US"/>
              <a:t>: </a:t>
            </a:r>
            <a:r>
              <a:rPr lang="en-US" smtClean="0"/>
              <a:t>Inventory Panel - Bottom </a:t>
            </a:r>
            <a:r>
              <a:rPr lang="en-US" dirty="0"/>
              <a:t>Tabs </a:t>
            </a:r>
          </a:p>
        </p:txBody>
      </p:sp>
    </p:spTree>
    <p:extLst>
      <p:ext uri="{BB962C8B-B14F-4D97-AF65-F5344CB8AC3E}">
        <p14:creationId xmlns:p14="http://schemas.microsoft.com/office/powerpoint/2010/main" val="3566474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830997"/>
          </a:xfrm>
        </p:spPr>
        <p:txBody>
          <a:bodyPr/>
          <a:lstStyle/>
          <a:p>
            <a:r>
              <a:rPr lang="en-US" dirty="0" smtClean="0"/>
              <a:t>Here is an example of the </a:t>
            </a:r>
            <a:r>
              <a:rPr lang="en-US" i="1" dirty="0" smtClean="0">
                <a:solidFill>
                  <a:srgbClr val="0070C0"/>
                </a:solidFill>
              </a:rPr>
              <a:t>Stock Status </a:t>
            </a:r>
            <a:r>
              <a:rPr lang="en-US" dirty="0" smtClean="0"/>
              <a:t>panel for some gloves.</a:t>
            </a:r>
            <a:endParaRPr lang="en-US" dirty="0"/>
          </a:p>
        </p:txBody>
      </p:sp>
      <p:sp>
        <p:nvSpPr>
          <p:cNvPr id="3" name="Title 2"/>
          <p:cNvSpPr>
            <a:spLocks noGrp="1"/>
          </p:cNvSpPr>
          <p:nvPr>
            <p:ph type="title"/>
          </p:nvPr>
        </p:nvSpPr>
        <p:spPr>
          <a:xfrm>
            <a:off x="457200" y="45720"/>
            <a:ext cx="8686800" cy="649224"/>
          </a:xfrm>
        </p:spPr>
        <p:txBody>
          <a:bodyPr>
            <a:normAutofit/>
          </a:bodyPr>
          <a:lstStyle/>
          <a:p>
            <a:r>
              <a:rPr lang="en-US"/>
              <a:t>Display Item </a:t>
            </a:r>
            <a:r>
              <a:rPr lang="en-US" smtClean="0"/>
              <a:t>Information: Inventory Stock </a:t>
            </a:r>
            <a:r>
              <a:rPr lang="en-US" smtClean="0"/>
              <a:t>Status </a:t>
            </a:r>
            <a:r>
              <a:rPr lang="en-US" smtClean="0"/>
              <a:t>Panel</a:t>
            </a:r>
            <a:endParaRPr lang="en-US" dirty="0"/>
          </a:p>
        </p:txBody>
      </p:sp>
      <p:pic>
        <p:nvPicPr>
          <p:cNvPr id="5" name="Picture 4"/>
          <p:cNvPicPr>
            <a:picLocks noChangeAspect="1"/>
          </p:cNvPicPr>
          <p:nvPr/>
        </p:nvPicPr>
        <p:blipFill>
          <a:blip r:embed="rId2"/>
          <a:stretch>
            <a:fillRect/>
          </a:stretch>
        </p:blipFill>
        <p:spPr>
          <a:xfrm>
            <a:off x="457200" y="1836057"/>
            <a:ext cx="8390631" cy="4014758"/>
          </a:xfrm>
          <a:prstGeom prst="rect">
            <a:avLst/>
          </a:prstGeom>
        </p:spPr>
      </p:pic>
    </p:spTree>
    <p:extLst>
      <p:ext uri="{BB962C8B-B14F-4D97-AF65-F5344CB8AC3E}">
        <p14:creationId xmlns:p14="http://schemas.microsoft.com/office/powerpoint/2010/main" val="26378925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1274195"/>
          </a:xfrm>
        </p:spPr>
        <p:txBody>
          <a:bodyPr/>
          <a:lstStyle/>
          <a:p>
            <a:r>
              <a:rPr lang="en-US" dirty="0"/>
              <a:t>Here is an example of the </a:t>
            </a:r>
            <a:r>
              <a:rPr lang="en-US" i="1" dirty="0" smtClean="0">
                <a:solidFill>
                  <a:srgbClr val="0070C0"/>
                </a:solidFill>
              </a:rPr>
              <a:t>Vendor Information </a:t>
            </a:r>
            <a:r>
              <a:rPr lang="en-US" dirty="0" smtClean="0"/>
              <a:t>panel </a:t>
            </a:r>
            <a:r>
              <a:rPr lang="en-US" dirty="0"/>
              <a:t>for </a:t>
            </a:r>
            <a:r>
              <a:rPr lang="en-US" dirty="0" smtClean="0"/>
              <a:t>the </a:t>
            </a:r>
            <a:r>
              <a:rPr lang="en-US" dirty="0"/>
              <a:t>gloves.</a:t>
            </a:r>
          </a:p>
          <a:p>
            <a:endParaRPr lang="en-US" dirty="0"/>
          </a:p>
        </p:txBody>
      </p:sp>
      <p:sp>
        <p:nvSpPr>
          <p:cNvPr id="3" name="Title 2"/>
          <p:cNvSpPr>
            <a:spLocks noGrp="1"/>
          </p:cNvSpPr>
          <p:nvPr>
            <p:ph type="title"/>
          </p:nvPr>
        </p:nvSpPr>
        <p:spPr>
          <a:xfrm>
            <a:off x="457200" y="45720"/>
            <a:ext cx="8686800" cy="649224"/>
          </a:xfrm>
        </p:spPr>
        <p:txBody>
          <a:bodyPr>
            <a:normAutofit/>
          </a:bodyPr>
          <a:lstStyle/>
          <a:p>
            <a:r>
              <a:rPr lang="en-US" sz="2200"/>
              <a:t>Display Item </a:t>
            </a:r>
            <a:r>
              <a:rPr lang="en-US" sz="2200" smtClean="0"/>
              <a:t>Information: </a:t>
            </a:r>
            <a:r>
              <a:rPr lang="en-US" sz="2200" dirty="0" smtClean="0"/>
              <a:t>Vendor </a:t>
            </a:r>
            <a:r>
              <a:rPr lang="en-US" sz="2200" smtClean="0"/>
              <a:t>Information </a:t>
            </a:r>
            <a:r>
              <a:rPr lang="en-US" sz="2200" smtClean="0"/>
              <a:t>Panel</a:t>
            </a:r>
            <a:endParaRPr lang="en-US" sz="2200" dirty="0"/>
          </a:p>
        </p:txBody>
      </p:sp>
      <p:pic>
        <p:nvPicPr>
          <p:cNvPr id="4" name="Picture 3"/>
          <p:cNvPicPr>
            <a:picLocks noChangeAspect="1"/>
          </p:cNvPicPr>
          <p:nvPr/>
        </p:nvPicPr>
        <p:blipFill>
          <a:blip r:embed="rId2"/>
          <a:stretch>
            <a:fillRect/>
          </a:stretch>
        </p:blipFill>
        <p:spPr>
          <a:xfrm>
            <a:off x="252371" y="1894114"/>
            <a:ext cx="8891630" cy="2764179"/>
          </a:xfrm>
          <a:prstGeom prst="rect">
            <a:avLst/>
          </a:prstGeom>
        </p:spPr>
      </p:pic>
    </p:spTree>
    <p:extLst>
      <p:ext uri="{BB962C8B-B14F-4D97-AF65-F5344CB8AC3E}">
        <p14:creationId xmlns:p14="http://schemas.microsoft.com/office/powerpoint/2010/main" val="704132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914400"/>
            <a:ext cx="8229600" cy="5262979"/>
          </a:xfrm>
        </p:spPr>
        <p:txBody>
          <a:bodyPr/>
          <a:lstStyle/>
          <a:p>
            <a:r>
              <a:rPr lang="en-US" dirty="0" smtClean="0"/>
              <a:t>Being able to access item inventory records, inventory transactions, and usage data helps materials managers with planning and sourcing.</a:t>
            </a:r>
          </a:p>
          <a:p>
            <a:r>
              <a:rPr lang="en-US" dirty="0" smtClean="0"/>
              <a:t>Departmental users who order stock items can gain time and efficiency by checking item availability, item requisition status, backorder status, existing authorized and unauthorized purchase orders for an item, and more.</a:t>
            </a:r>
          </a:p>
          <a:p>
            <a:r>
              <a:rPr lang="en-US" dirty="0" smtClean="0"/>
              <a:t>Sites can assign items to multiple inventories so that specific items are grouped for the clinical areas that use them; for example, OR.</a:t>
            </a:r>
          </a:p>
          <a:p>
            <a:pPr marL="0" indent="0">
              <a:buNone/>
            </a:pPr>
            <a:endParaRPr lang="en-US" dirty="0" smtClean="0"/>
          </a:p>
          <a:p>
            <a:pPr marL="0" indent="0">
              <a:buNone/>
            </a:pPr>
            <a:endParaRPr lang="en-US" dirty="0" smtClean="0"/>
          </a:p>
          <a:p>
            <a:endParaRPr lang="en-US" dirty="0"/>
          </a:p>
        </p:txBody>
      </p:sp>
      <p:sp>
        <p:nvSpPr>
          <p:cNvPr id="4" name="Title 3"/>
          <p:cNvSpPr>
            <a:spLocks noGrp="1"/>
          </p:cNvSpPr>
          <p:nvPr>
            <p:ph type="title"/>
          </p:nvPr>
        </p:nvSpPr>
        <p:spPr/>
        <p:txBody>
          <a:bodyPr/>
          <a:lstStyle/>
          <a:p>
            <a:r>
              <a:rPr lang="en-US" dirty="0" smtClean="0"/>
              <a:t>Business Objectives</a:t>
            </a:r>
            <a:endParaRPr lang="en-US" dirty="0"/>
          </a:p>
        </p:txBody>
      </p:sp>
    </p:spTree>
    <p:extLst>
      <p:ext uri="{BB962C8B-B14F-4D97-AF65-F5344CB8AC3E}">
        <p14:creationId xmlns:p14="http://schemas.microsoft.com/office/powerpoint/2010/main" val="22021096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400110"/>
          </a:xfrm>
        </p:spPr>
        <p:txBody>
          <a:bodyPr/>
          <a:lstStyle/>
          <a:p>
            <a:r>
              <a:rPr lang="en-US" sz="2000" dirty="0" smtClean="0"/>
              <a:t>For any item, click </a:t>
            </a:r>
            <a:r>
              <a:rPr lang="en-US" sz="2000" i="1" dirty="0" smtClean="0">
                <a:solidFill>
                  <a:srgbClr val="0070C0"/>
                </a:solidFill>
              </a:rPr>
              <a:t>Menu &gt; View Inventory Transactions</a:t>
            </a:r>
            <a:endParaRPr lang="en-US" sz="2000" i="1" dirty="0">
              <a:solidFill>
                <a:srgbClr val="0070C0"/>
              </a:solidFill>
            </a:endParaRPr>
          </a:p>
        </p:txBody>
      </p:sp>
      <p:sp>
        <p:nvSpPr>
          <p:cNvPr id="3" name="Title 2"/>
          <p:cNvSpPr>
            <a:spLocks noGrp="1"/>
          </p:cNvSpPr>
          <p:nvPr>
            <p:ph type="title"/>
          </p:nvPr>
        </p:nvSpPr>
        <p:spPr/>
        <p:txBody>
          <a:bodyPr>
            <a:normAutofit fontScale="90000"/>
          </a:bodyPr>
          <a:lstStyle/>
          <a:p>
            <a:r>
              <a:rPr lang="en-US"/>
              <a:t>Display Item </a:t>
            </a:r>
            <a:r>
              <a:rPr lang="en-US" smtClean="0"/>
              <a:t>Information: </a:t>
            </a:r>
            <a:r>
              <a:rPr lang="en-US" dirty="0" smtClean="0"/>
              <a:t>Access Inventory Transactions</a:t>
            </a:r>
            <a:endParaRPr lang="en-US" dirty="0"/>
          </a:p>
        </p:txBody>
      </p:sp>
      <p:pic>
        <p:nvPicPr>
          <p:cNvPr id="4" name="Picture 3"/>
          <p:cNvPicPr>
            <a:picLocks noChangeAspect="1"/>
          </p:cNvPicPr>
          <p:nvPr/>
        </p:nvPicPr>
        <p:blipFill>
          <a:blip r:embed="rId2"/>
          <a:stretch>
            <a:fillRect/>
          </a:stretch>
        </p:blipFill>
        <p:spPr>
          <a:xfrm>
            <a:off x="2580462" y="1314510"/>
            <a:ext cx="4352303" cy="5434994"/>
          </a:xfrm>
          <a:prstGeom prst="rect">
            <a:avLst/>
          </a:prstGeom>
        </p:spPr>
      </p:pic>
    </p:spTree>
    <p:extLst>
      <p:ext uri="{BB962C8B-B14F-4D97-AF65-F5344CB8AC3E}">
        <p14:creationId xmlns:p14="http://schemas.microsoft.com/office/powerpoint/2010/main" val="34296418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t>Display Item </a:t>
            </a:r>
            <a:r>
              <a:rPr lang="en-US" smtClean="0"/>
              <a:t>Information</a:t>
            </a:r>
            <a:r>
              <a:rPr lang="en-US" dirty="0"/>
              <a:t>: </a:t>
            </a:r>
            <a:r>
              <a:rPr lang="en-US" dirty="0" smtClean="0"/>
              <a:t> Inventory Transactions List</a:t>
            </a:r>
            <a:endParaRPr lang="en-US" dirty="0"/>
          </a:p>
        </p:txBody>
      </p:sp>
      <p:pic>
        <p:nvPicPr>
          <p:cNvPr id="4" name="Picture 3"/>
          <p:cNvPicPr>
            <a:picLocks noChangeAspect="1"/>
          </p:cNvPicPr>
          <p:nvPr/>
        </p:nvPicPr>
        <p:blipFill>
          <a:blip r:embed="rId3"/>
          <a:stretch>
            <a:fillRect/>
          </a:stretch>
        </p:blipFill>
        <p:spPr>
          <a:xfrm>
            <a:off x="2471057" y="914400"/>
            <a:ext cx="6411684" cy="4765552"/>
          </a:xfrm>
          <a:prstGeom prst="rect">
            <a:avLst/>
          </a:prstGeom>
        </p:spPr>
      </p:pic>
      <p:sp>
        <p:nvSpPr>
          <p:cNvPr id="5" name="Content Placeholder 4"/>
          <p:cNvSpPr>
            <a:spLocks noGrp="1"/>
          </p:cNvSpPr>
          <p:nvPr>
            <p:ph idx="1"/>
          </p:nvPr>
        </p:nvSpPr>
        <p:spPr>
          <a:xfrm>
            <a:off x="174172" y="914400"/>
            <a:ext cx="8229600" cy="2862322"/>
          </a:xfrm>
        </p:spPr>
        <p:txBody>
          <a:bodyPr/>
          <a:lstStyle/>
          <a:p>
            <a:r>
              <a:rPr lang="en-US" sz="1800" dirty="0" smtClean="0"/>
              <a:t>For </a:t>
            </a:r>
            <a:r>
              <a:rPr lang="en-US" sz="1800" dirty="0"/>
              <a:t>any inventory </a:t>
            </a:r>
            <a:r>
              <a:rPr lang="en-US" sz="1800" dirty="0" smtClean="0"/>
              <a:t/>
            </a:r>
            <a:br>
              <a:rPr lang="en-US" sz="1800" dirty="0" smtClean="0"/>
            </a:br>
            <a:r>
              <a:rPr lang="en-US" sz="1800" dirty="0" smtClean="0"/>
              <a:t>transaction,</a:t>
            </a:r>
            <a:br>
              <a:rPr lang="en-US" sz="1800" dirty="0" smtClean="0"/>
            </a:br>
            <a:r>
              <a:rPr lang="en-US" sz="1800" dirty="0" smtClean="0"/>
              <a:t>you </a:t>
            </a:r>
            <a:r>
              <a:rPr lang="en-US" sz="1800" dirty="0"/>
              <a:t>can drill </a:t>
            </a:r>
            <a:r>
              <a:rPr lang="en-US" sz="1800" dirty="0" smtClean="0"/>
              <a:t>down</a:t>
            </a:r>
            <a:br>
              <a:rPr lang="en-US" sz="1800" dirty="0" smtClean="0"/>
            </a:br>
            <a:r>
              <a:rPr lang="en-US" sz="1800" dirty="0" smtClean="0"/>
              <a:t>to the GL</a:t>
            </a:r>
            <a:br>
              <a:rPr lang="en-US" sz="1800" dirty="0" smtClean="0"/>
            </a:br>
            <a:r>
              <a:rPr lang="en-US" sz="1800" dirty="0" smtClean="0"/>
              <a:t>transactions that </a:t>
            </a:r>
            <a:br>
              <a:rPr lang="en-US" sz="1800" dirty="0" smtClean="0"/>
            </a:br>
            <a:r>
              <a:rPr lang="en-US" sz="1800" dirty="0" smtClean="0"/>
              <a:t>it </a:t>
            </a:r>
            <a:r>
              <a:rPr lang="en-US" sz="1800" dirty="0"/>
              <a:t>generates</a:t>
            </a:r>
            <a:r>
              <a:rPr lang="en-US" sz="1800" dirty="0" smtClean="0"/>
              <a:t>.</a:t>
            </a:r>
          </a:p>
          <a:p>
            <a:endParaRPr lang="en-US" dirty="0"/>
          </a:p>
          <a:p>
            <a:r>
              <a:rPr lang="en-US" sz="1800" dirty="0" smtClean="0"/>
              <a:t>Click </a:t>
            </a:r>
          </a:p>
          <a:p>
            <a:pPr marL="0" indent="0">
              <a:buNone/>
            </a:pPr>
            <a:r>
              <a:rPr lang="en-US" sz="1800" dirty="0">
                <a:solidFill>
                  <a:srgbClr val="0070C0"/>
                </a:solidFill>
              </a:rPr>
              <a:t> </a:t>
            </a:r>
            <a:r>
              <a:rPr lang="en-US" sz="1800" dirty="0" smtClean="0">
                <a:solidFill>
                  <a:srgbClr val="0070C0"/>
                </a:solidFill>
              </a:rPr>
              <a:t>   GL Transactions</a:t>
            </a:r>
            <a:r>
              <a:rPr lang="en-US" sz="1800" b="1" dirty="0" smtClean="0"/>
              <a:t>.</a:t>
            </a:r>
            <a:endParaRPr lang="en-US" sz="1800" b="1" dirty="0"/>
          </a:p>
        </p:txBody>
      </p:sp>
    </p:spTree>
    <p:extLst>
      <p:ext uri="{BB962C8B-B14F-4D97-AF65-F5344CB8AC3E}">
        <p14:creationId xmlns:p14="http://schemas.microsoft.com/office/powerpoint/2010/main" val="42702458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t>Display Item </a:t>
            </a:r>
            <a:r>
              <a:rPr lang="en-US" dirty="0"/>
              <a:t>Information: </a:t>
            </a:r>
            <a:r>
              <a:rPr lang="en-US" dirty="0" smtClean="0"/>
              <a:t> Inventory Transaction Codes</a:t>
            </a:r>
            <a:endParaRPr lang="en-US" dirty="0"/>
          </a:p>
        </p:txBody>
      </p:sp>
      <p:pic>
        <p:nvPicPr>
          <p:cNvPr id="4" name="Picture 3"/>
          <p:cNvPicPr>
            <a:picLocks noChangeAspect="1"/>
          </p:cNvPicPr>
          <p:nvPr/>
        </p:nvPicPr>
        <p:blipFill>
          <a:blip r:embed="rId2"/>
          <a:stretch>
            <a:fillRect/>
          </a:stretch>
        </p:blipFill>
        <p:spPr>
          <a:xfrm>
            <a:off x="1074281" y="861090"/>
            <a:ext cx="3410633" cy="5164906"/>
          </a:xfrm>
          <a:prstGeom prst="rect">
            <a:avLst/>
          </a:prstGeom>
        </p:spPr>
      </p:pic>
      <p:sp>
        <p:nvSpPr>
          <p:cNvPr id="5" name="TextBox 4"/>
          <p:cNvSpPr txBox="1"/>
          <p:nvPr/>
        </p:nvSpPr>
        <p:spPr>
          <a:xfrm>
            <a:off x="5431971" y="1175657"/>
            <a:ext cx="3135086" cy="1631216"/>
          </a:xfrm>
          <a:prstGeom prst="rect">
            <a:avLst/>
          </a:prstGeom>
          <a:noFill/>
        </p:spPr>
        <p:txBody>
          <a:bodyPr wrap="square" rtlCol="0">
            <a:spAutoFit/>
          </a:bodyPr>
          <a:lstStyle/>
          <a:p>
            <a:r>
              <a:rPr lang="en-US" sz="2000" dirty="0" smtClean="0"/>
              <a:t>Some report definitions use the </a:t>
            </a:r>
            <a:r>
              <a:rPr lang="en-US" sz="2000" i="1" dirty="0" smtClean="0"/>
              <a:t>Transaction Number, </a:t>
            </a:r>
            <a:r>
              <a:rPr lang="en-US" sz="2000" dirty="0" smtClean="0"/>
              <a:t>instead of the </a:t>
            </a:r>
            <a:r>
              <a:rPr lang="en-US" sz="2000" i="1" dirty="0" smtClean="0"/>
              <a:t>Transaction Description</a:t>
            </a:r>
            <a:r>
              <a:rPr lang="en-US" sz="2000" dirty="0" smtClean="0"/>
              <a:t>, for brevity.</a:t>
            </a:r>
            <a:endParaRPr lang="en-US" sz="2000" dirty="0"/>
          </a:p>
        </p:txBody>
      </p:sp>
    </p:spTree>
    <p:extLst>
      <p:ext uri="{BB962C8B-B14F-4D97-AF65-F5344CB8AC3E}">
        <p14:creationId xmlns:p14="http://schemas.microsoft.com/office/powerpoint/2010/main" val="23380341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399"/>
            <a:ext cx="8229600" cy="3422475"/>
          </a:xfrm>
        </p:spPr>
        <p:txBody>
          <a:bodyPr/>
          <a:lstStyle/>
          <a:p>
            <a:r>
              <a:rPr lang="en-US" sz="1600" dirty="0" smtClean="0"/>
              <a:t>The item catalog and item inventory features give you key information about stock and non-stock items used at your site.</a:t>
            </a:r>
          </a:p>
          <a:p>
            <a:r>
              <a:rPr lang="en-US" sz="1600" dirty="0" smtClean="0"/>
              <a:t>The </a:t>
            </a:r>
            <a:r>
              <a:rPr lang="en-US" sz="1600" i="1" dirty="0" smtClean="0">
                <a:solidFill>
                  <a:srgbClr val="0070C0"/>
                </a:solidFill>
              </a:rPr>
              <a:t>Inventory</a:t>
            </a:r>
            <a:r>
              <a:rPr lang="en-US" sz="1600" dirty="0" smtClean="0"/>
              <a:t> menu in Materials Management lets you access the item catalog and item inventory lists, and drill down to detailed information for any item. Information includes vendor, manufacturer, units of measure and their prices, charging information, stock status and availability, and more.</a:t>
            </a:r>
          </a:p>
          <a:p>
            <a:r>
              <a:rPr lang="en-US" sz="1600" dirty="0" smtClean="0"/>
              <a:t>You can display inventory transactions for an item, edit item information (if you have authority), display purchase orders, requisitions, and receipts for an item, including backorders. </a:t>
            </a:r>
          </a:p>
          <a:p>
            <a:pPr marL="0" indent="0">
              <a:buNone/>
            </a:pPr>
            <a:r>
              <a:rPr lang="en-US" sz="2000" i="1" dirty="0" smtClean="0">
                <a:solidFill>
                  <a:srgbClr val="0070C0"/>
                </a:solidFill>
              </a:rPr>
              <a:t/>
            </a:r>
            <a:br>
              <a:rPr lang="en-US" sz="2000" i="1" dirty="0" smtClean="0">
                <a:solidFill>
                  <a:srgbClr val="0070C0"/>
                </a:solidFill>
              </a:rPr>
            </a:br>
            <a:r>
              <a:rPr lang="en-US" sz="1400" b="1" dirty="0" smtClean="0">
                <a:solidFill>
                  <a:srgbClr val="0070C0"/>
                </a:solidFill>
              </a:rPr>
              <a:t>Where to get more information in the online documentation: </a:t>
            </a:r>
            <a:br>
              <a:rPr lang="en-US" sz="1400" b="1" dirty="0" smtClean="0">
                <a:solidFill>
                  <a:srgbClr val="0070C0"/>
                </a:solidFill>
              </a:rPr>
            </a:br>
            <a:r>
              <a:rPr lang="en-US" sz="1400" b="1" dirty="0" smtClean="0">
                <a:solidFill>
                  <a:srgbClr val="0070C0"/>
                </a:solidFill>
              </a:rPr>
              <a:t>Search for “</a:t>
            </a:r>
            <a:r>
              <a:rPr lang="en-US" sz="1400" b="1" dirty="0">
                <a:solidFill>
                  <a:srgbClr val="0070C0"/>
                </a:solidFill>
              </a:rPr>
              <a:t>View/Edit Item Inventory Information</a:t>
            </a:r>
            <a:r>
              <a:rPr lang="en-US" sz="1400" b="1" dirty="0" smtClean="0">
                <a:solidFill>
                  <a:srgbClr val="0070C0"/>
                </a:solidFill>
              </a:rPr>
              <a:t>” and “Work with the Item Catalog”. </a:t>
            </a:r>
            <a:br>
              <a:rPr lang="en-US" sz="1400" b="1" dirty="0" smtClean="0">
                <a:solidFill>
                  <a:srgbClr val="0070C0"/>
                </a:solidFill>
              </a:rPr>
            </a:br>
            <a:r>
              <a:rPr lang="en-US" sz="1400" b="1" dirty="0" smtClean="0">
                <a:solidFill>
                  <a:srgbClr val="0070C0"/>
                </a:solidFill>
              </a:rPr>
              <a:t>Keep the quotes when you enter these topics in the search box.</a:t>
            </a:r>
            <a:endParaRPr lang="en-US" sz="1400" b="1" dirty="0">
              <a:solidFill>
                <a:srgbClr val="0070C0"/>
              </a:solidFill>
            </a:endParaRPr>
          </a:p>
        </p:txBody>
      </p:sp>
      <p:sp>
        <p:nvSpPr>
          <p:cNvPr id="3" name="Title 2"/>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3560927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914400"/>
            <a:ext cx="8229600" cy="3416320"/>
          </a:xfrm>
        </p:spPr>
        <p:txBody>
          <a:bodyPr/>
          <a:lstStyle/>
          <a:p>
            <a:pPr marL="0" indent="0">
              <a:buNone/>
            </a:pPr>
            <a:r>
              <a:rPr lang="en-US" dirty="0" smtClean="0"/>
              <a:t>This lesson teaches you to:</a:t>
            </a:r>
          </a:p>
          <a:p>
            <a:endParaRPr lang="en-US" dirty="0"/>
          </a:p>
          <a:p>
            <a:r>
              <a:rPr lang="en-US" dirty="0" smtClean="0"/>
              <a:t>Understand how to open and view item catalog data.</a:t>
            </a:r>
          </a:p>
          <a:p>
            <a:r>
              <a:rPr lang="en-US" dirty="0"/>
              <a:t>Access and understand key information in your site’s item record inventories</a:t>
            </a:r>
            <a:r>
              <a:rPr lang="en-US" dirty="0" smtClean="0"/>
              <a:t>.</a:t>
            </a:r>
          </a:p>
          <a:p>
            <a:r>
              <a:rPr lang="en-US" dirty="0" smtClean="0"/>
              <a:t>Review and use menu-driven activities for item records; such as: viewing transactions.</a:t>
            </a:r>
            <a:endParaRPr lang="en-US" dirty="0"/>
          </a:p>
          <a:p>
            <a:endParaRPr lang="en-US" dirty="0" smtClean="0"/>
          </a:p>
        </p:txBody>
      </p:sp>
      <p:sp>
        <p:nvSpPr>
          <p:cNvPr id="4" name="Title 3"/>
          <p:cNvSpPr>
            <a:spLocks noGrp="1"/>
          </p:cNvSpPr>
          <p:nvPr>
            <p:ph type="title"/>
          </p:nvPr>
        </p:nvSpPr>
        <p:spPr/>
        <p:txBody>
          <a:bodyPr/>
          <a:lstStyle/>
          <a:p>
            <a:r>
              <a:rPr lang="en-US" dirty="0" smtClean="0"/>
              <a:t>Learning Objectives for this Lesson</a:t>
            </a:r>
            <a:endParaRPr lang="en-US" dirty="0"/>
          </a:p>
        </p:txBody>
      </p:sp>
    </p:spTree>
    <p:extLst>
      <p:ext uri="{BB962C8B-B14F-4D97-AF65-F5344CB8AC3E}">
        <p14:creationId xmlns:p14="http://schemas.microsoft.com/office/powerpoint/2010/main" val="957909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687711"/>
          </a:xfrm>
        </p:spPr>
        <p:txBody>
          <a:bodyPr/>
          <a:lstStyle/>
          <a:p>
            <a:r>
              <a:rPr lang="en-US" sz="1800" dirty="0" smtClean="0"/>
              <a:t>The </a:t>
            </a:r>
            <a:r>
              <a:rPr lang="en-US" sz="1800" dirty="0" smtClean="0">
                <a:solidFill>
                  <a:srgbClr val="0070C0"/>
                </a:solidFill>
              </a:rPr>
              <a:t>item catalog </a:t>
            </a:r>
            <a:r>
              <a:rPr lang="en-US" sz="1800" dirty="0" smtClean="0"/>
              <a:t>(or, item </a:t>
            </a:r>
            <a:r>
              <a:rPr lang="en-US" sz="1800" i="1" dirty="0" smtClean="0"/>
              <a:t>file</a:t>
            </a:r>
            <a:r>
              <a:rPr lang="en-US" sz="1800" dirty="0" smtClean="0"/>
              <a:t>) is the master list of items commonly used and ordered at your site. </a:t>
            </a:r>
            <a:br>
              <a:rPr lang="en-US" sz="1800" dirty="0" smtClean="0"/>
            </a:br>
            <a:endParaRPr lang="en-US" sz="1800" dirty="0" smtClean="0"/>
          </a:p>
          <a:p>
            <a:r>
              <a:rPr lang="en-US" sz="1800" dirty="0" smtClean="0"/>
              <a:t>The item catalog contains </a:t>
            </a:r>
            <a:r>
              <a:rPr lang="en-US" sz="1800" dirty="0" smtClean="0">
                <a:solidFill>
                  <a:srgbClr val="0070C0"/>
                </a:solidFill>
              </a:rPr>
              <a:t>file</a:t>
            </a:r>
            <a:r>
              <a:rPr lang="en-US" sz="1800" dirty="0" smtClean="0"/>
              <a:t> items:</a:t>
            </a:r>
            <a:br>
              <a:rPr lang="en-US" sz="1800" dirty="0" smtClean="0"/>
            </a:br>
            <a:r>
              <a:rPr lang="en-US" sz="1800" i="1" dirty="0">
                <a:solidFill>
                  <a:srgbClr val="0070C0"/>
                </a:solidFill>
              </a:rPr>
              <a:t>Stock</a:t>
            </a:r>
            <a:r>
              <a:rPr lang="en-US" sz="1800" i="1" dirty="0"/>
              <a:t> </a:t>
            </a:r>
            <a:r>
              <a:rPr lang="en-US" sz="1800" dirty="0" smtClean="0"/>
              <a:t>items</a:t>
            </a:r>
            <a:r>
              <a:rPr lang="en-US" sz="1800" i="1" dirty="0" smtClean="0"/>
              <a:t> </a:t>
            </a:r>
            <a:r>
              <a:rPr lang="en-US" sz="1800" dirty="0"/>
              <a:t>- </a:t>
            </a:r>
            <a:r>
              <a:rPr lang="en-US" sz="1800" dirty="0" smtClean="0"/>
              <a:t>Items </a:t>
            </a:r>
            <a:r>
              <a:rPr lang="en-US" sz="1800" dirty="0"/>
              <a:t>normally kept </a:t>
            </a:r>
            <a:r>
              <a:rPr lang="en-US" sz="1800" dirty="0" smtClean="0"/>
              <a:t>on hand in a storeroom; </a:t>
            </a:r>
            <a:r>
              <a:rPr lang="en-US" sz="1800" dirty="0"/>
              <a:t>or, for a hospital that does not maintain </a:t>
            </a:r>
            <a:r>
              <a:rPr lang="en-US" sz="1800" dirty="0" smtClean="0"/>
              <a:t>stores, </a:t>
            </a:r>
            <a:r>
              <a:rPr lang="en-US" sz="1800" dirty="0"/>
              <a:t>an item that is used and ordered continuously. </a:t>
            </a:r>
            <a:br>
              <a:rPr lang="en-US" sz="1800" dirty="0"/>
            </a:br>
            <a:r>
              <a:rPr lang="en-US" sz="1800" i="1" dirty="0">
                <a:solidFill>
                  <a:srgbClr val="0070C0"/>
                </a:solidFill>
              </a:rPr>
              <a:t>Non-stock</a:t>
            </a:r>
            <a:r>
              <a:rPr lang="en-US" sz="1800" dirty="0">
                <a:solidFill>
                  <a:srgbClr val="0070C0"/>
                </a:solidFill>
              </a:rPr>
              <a:t> </a:t>
            </a:r>
            <a:r>
              <a:rPr lang="en-US" sz="1800" dirty="0"/>
              <a:t>items - Items used </a:t>
            </a:r>
            <a:r>
              <a:rPr lang="en-US" sz="1800" dirty="0" smtClean="0"/>
              <a:t>frequently, </a:t>
            </a:r>
            <a:r>
              <a:rPr lang="en-US" sz="1800" dirty="0"/>
              <a:t>but not kept on </a:t>
            </a:r>
            <a:r>
              <a:rPr lang="en-US" sz="1800" dirty="0" smtClean="0"/>
              <a:t>hand. </a:t>
            </a:r>
            <a:r>
              <a:rPr lang="en-US" sz="1800" dirty="0"/>
              <a:t>They are ordered </a:t>
            </a:r>
            <a:r>
              <a:rPr lang="en-US" sz="1800" dirty="0" smtClean="0"/>
              <a:t>as </a:t>
            </a:r>
            <a:r>
              <a:rPr lang="en-US" sz="1800" dirty="0"/>
              <a:t>needed. </a:t>
            </a:r>
            <a:r>
              <a:rPr lang="en-US" sz="1800" dirty="0" smtClean="0"/>
              <a:t/>
            </a:r>
            <a:br>
              <a:rPr lang="en-US" sz="1800" dirty="0" smtClean="0"/>
            </a:br>
            <a:r>
              <a:rPr lang="en-US" sz="1800" dirty="0" smtClean="0">
                <a:solidFill>
                  <a:srgbClr val="0070C0"/>
                </a:solidFill>
              </a:rPr>
              <a:t>Items </a:t>
            </a:r>
            <a:r>
              <a:rPr lang="en-US" sz="1800" dirty="0">
                <a:solidFill>
                  <a:srgbClr val="0070C0"/>
                </a:solidFill>
              </a:rPr>
              <a:t>in the item catalog are assigned to one or more </a:t>
            </a:r>
            <a:r>
              <a:rPr lang="en-US" sz="1800" i="1" dirty="0">
                <a:solidFill>
                  <a:srgbClr val="0070C0"/>
                </a:solidFill>
              </a:rPr>
              <a:t>asset locations</a:t>
            </a:r>
            <a:r>
              <a:rPr lang="en-US" sz="1800" dirty="0">
                <a:solidFill>
                  <a:srgbClr val="0070C0"/>
                </a:solidFill>
              </a:rPr>
              <a:t>.</a:t>
            </a:r>
            <a:endParaRPr lang="en-US" sz="1800" dirty="0" smtClean="0"/>
          </a:p>
          <a:p>
            <a:r>
              <a:rPr lang="en-US" sz="1800" dirty="0">
                <a:solidFill>
                  <a:srgbClr val="0070C0"/>
                </a:solidFill>
              </a:rPr>
              <a:t>Non-file</a:t>
            </a:r>
            <a:r>
              <a:rPr lang="en-US" sz="1800" dirty="0"/>
              <a:t> </a:t>
            </a:r>
            <a:r>
              <a:rPr lang="en-US" sz="1800" dirty="0" smtClean="0"/>
              <a:t>items, typically “special order,” </a:t>
            </a:r>
            <a:r>
              <a:rPr lang="en-US" sz="1800" dirty="0"/>
              <a:t>are not listed in the item catalog</a:t>
            </a:r>
            <a:r>
              <a:rPr lang="en-US" sz="1800" dirty="0" smtClean="0"/>
              <a:t>.</a:t>
            </a:r>
            <a:br>
              <a:rPr lang="en-US" sz="1800" dirty="0" smtClean="0"/>
            </a:br>
            <a:endParaRPr lang="en-US" sz="1800" dirty="0"/>
          </a:p>
          <a:p>
            <a:r>
              <a:rPr lang="en-US" sz="1800" dirty="0" smtClean="0"/>
              <a:t>An </a:t>
            </a:r>
            <a:r>
              <a:rPr lang="en-US" sz="1800" dirty="0" smtClean="0">
                <a:solidFill>
                  <a:srgbClr val="0070C0"/>
                </a:solidFill>
              </a:rPr>
              <a:t>asset location</a:t>
            </a:r>
            <a:r>
              <a:rPr lang="en-US" sz="1800" dirty="0" smtClean="0"/>
              <a:t> contains the item data used </a:t>
            </a:r>
            <a:r>
              <a:rPr lang="en-US" sz="1800" dirty="0"/>
              <a:t>for requisitioning, purchasing, receiving, invoicing, and accounts payable activities, regardless of whether the hospital keeps </a:t>
            </a:r>
            <a:r>
              <a:rPr lang="en-US" sz="1800" dirty="0" smtClean="0"/>
              <a:t>items </a:t>
            </a:r>
            <a:r>
              <a:rPr lang="en-US" sz="1800" dirty="0"/>
              <a:t>on hand, or uses a stockless supply process. </a:t>
            </a:r>
            <a:r>
              <a:rPr lang="en-US" sz="1800" dirty="0" smtClean="0"/>
              <a:t>Medical centers typically have several asset locations.  Departments </a:t>
            </a:r>
            <a:r>
              <a:rPr lang="en-US" sz="1800" dirty="0"/>
              <a:t>are assigned a </a:t>
            </a:r>
            <a:r>
              <a:rPr lang="en-US" sz="1800" i="1" dirty="0"/>
              <a:t>supplying asset location</a:t>
            </a:r>
            <a:r>
              <a:rPr lang="en-US" sz="1800" dirty="0"/>
              <a:t>. </a:t>
            </a:r>
            <a:endParaRPr lang="en-US" sz="1800" dirty="0" smtClean="0"/>
          </a:p>
          <a:p>
            <a:pPr marL="0" indent="0">
              <a:buNone/>
            </a:pPr>
            <a:endParaRPr lang="en-US" sz="1800" dirty="0"/>
          </a:p>
          <a:p>
            <a:r>
              <a:rPr lang="en-US" sz="1800" dirty="0"/>
              <a:t>An </a:t>
            </a:r>
            <a:r>
              <a:rPr lang="en-US" sz="1800" dirty="0" smtClean="0">
                <a:solidFill>
                  <a:srgbClr val="0070C0"/>
                </a:solidFill>
              </a:rPr>
              <a:t>item inventory </a:t>
            </a:r>
            <a:r>
              <a:rPr lang="en-US" sz="1800" dirty="0" smtClean="0"/>
              <a:t>is the list of items in an asset location. </a:t>
            </a:r>
          </a:p>
          <a:p>
            <a:pPr marL="0" indent="0">
              <a:buNone/>
            </a:pPr>
            <a:r>
              <a:rPr lang="en-US" sz="1800" dirty="0" smtClean="0">
                <a:solidFill>
                  <a:srgbClr val="0070C0"/>
                </a:solidFill>
              </a:rPr>
              <a:t>The terms </a:t>
            </a:r>
            <a:r>
              <a:rPr lang="en-US" sz="1800" i="1" dirty="0">
                <a:solidFill>
                  <a:srgbClr val="0070C0"/>
                </a:solidFill>
              </a:rPr>
              <a:t>item inventory </a:t>
            </a:r>
            <a:r>
              <a:rPr lang="en-US" sz="1800" dirty="0">
                <a:solidFill>
                  <a:srgbClr val="0070C0"/>
                </a:solidFill>
              </a:rPr>
              <a:t>and </a:t>
            </a:r>
            <a:r>
              <a:rPr lang="en-US" sz="1800" i="1" dirty="0">
                <a:solidFill>
                  <a:srgbClr val="0070C0"/>
                </a:solidFill>
              </a:rPr>
              <a:t>asset location </a:t>
            </a:r>
            <a:r>
              <a:rPr lang="en-US" sz="1800" dirty="0" smtClean="0">
                <a:solidFill>
                  <a:srgbClr val="0070C0"/>
                </a:solidFill>
              </a:rPr>
              <a:t>are mostly </a:t>
            </a:r>
            <a:r>
              <a:rPr lang="en-US" sz="1800" dirty="0">
                <a:solidFill>
                  <a:srgbClr val="0070C0"/>
                </a:solidFill>
              </a:rPr>
              <a:t>interchangeable. </a:t>
            </a:r>
          </a:p>
        </p:txBody>
      </p:sp>
      <p:sp>
        <p:nvSpPr>
          <p:cNvPr id="3" name="Title 2"/>
          <p:cNvSpPr>
            <a:spLocks noGrp="1"/>
          </p:cNvSpPr>
          <p:nvPr>
            <p:ph type="title"/>
          </p:nvPr>
        </p:nvSpPr>
        <p:spPr/>
        <p:txBody>
          <a:bodyPr>
            <a:normAutofit/>
          </a:bodyPr>
          <a:lstStyle/>
          <a:p>
            <a:r>
              <a:rPr lang="en-US" dirty="0" smtClean="0"/>
              <a:t>Some Terms:</a:t>
            </a:r>
            <a:endParaRPr lang="en-US" dirty="0"/>
          </a:p>
        </p:txBody>
      </p:sp>
    </p:spTree>
    <p:extLst>
      <p:ext uri="{BB962C8B-B14F-4D97-AF65-F5344CB8AC3E}">
        <p14:creationId xmlns:p14="http://schemas.microsoft.com/office/powerpoint/2010/main" val="1025288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Where Are We in the Supply Chain?</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19" y="899309"/>
            <a:ext cx="8701561" cy="5100659"/>
          </a:xfrm>
          <a:prstGeom prst="rect">
            <a:avLst/>
          </a:prstGeom>
        </p:spPr>
      </p:pic>
    </p:spTree>
    <p:extLst>
      <p:ext uri="{BB962C8B-B14F-4D97-AF65-F5344CB8AC3E}">
        <p14:creationId xmlns:p14="http://schemas.microsoft.com/office/powerpoint/2010/main" val="2299717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909310"/>
          </a:xfrm>
        </p:spPr>
        <p:txBody>
          <a:bodyPr/>
          <a:lstStyle/>
          <a:p>
            <a:pPr>
              <a:buFont typeface="Arial" panose="020B0604020202020204" pitchFamily="34" charset="0"/>
              <a:buChar char="•"/>
            </a:pPr>
            <a:r>
              <a:rPr lang="en-US" sz="1800" dirty="0"/>
              <a:t>The </a:t>
            </a:r>
            <a:r>
              <a:rPr lang="en-US" sz="1800" i="1" dirty="0" smtClean="0"/>
              <a:t>Item Catalog </a:t>
            </a:r>
            <a:r>
              <a:rPr lang="en-US" sz="1800" dirty="0" smtClean="0"/>
              <a:t>contains </a:t>
            </a:r>
            <a:r>
              <a:rPr lang="en-US" sz="1800" dirty="0"/>
              <a:t>item records for all </a:t>
            </a:r>
            <a:r>
              <a:rPr lang="en-US" sz="1800" dirty="0" smtClean="0"/>
              <a:t>organizations.</a:t>
            </a:r>
          </a:p>
          <a:p>
            <a:pPr>
              <a:buFont typeface="Arial" panose="020B0604020202020204" pitchFamily="34" charset="0"/>
              <a:buChar char="•"/>
            </a:pPr>
            <a:r>
              <a:rPr lang="en-US" sz="1800" dirty="0" smtClean="0"/>
              <a:t>To open the item catalog, from the Materials Management main Contents, select </a:t>
            </a:r>
            <a:r>
              <a:rPr lang="en-US" sz="1800" i="1" dirty="0" smtClean="0">
                <a:solidFill>
                  <a:srgbClr val="0070C0"/>
                </a:solidFill>
              </a:rPr>
              <a:t>Inventory &gt; Item Catalog</a:t>
            </a:r>
            <a:r>
              <a:rPr lang="en-US" sz="1800" dirty="0" smtClean="0"/>
              <a:t>.</a:t>
            </a:r>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a:buFont typeface="Arial" panose="020B0604020202020204" pitchFamily="34" charset="0"/>
              <a:buChar char="•"/>
            </a:pPr>
            <a:r>
              <a:rPr lang="en-US" sz="1800" dirty="0"/>
              <a:t>Items are added to the item catalog by authorized users via </a:t>
            </a:r>
            <a:r>
              <a:rPr lang="en-US" sz="1800" i="1" dirty="0"/>
              <a:t>Consolidated Item Add</a:t>
            </a:r>
            <a:r>
              <a:rPr lang="en-US" sz="1800" dirty="0"/>
              <a:t> (in the menu</a:t>
            </a:r>
            <a:r>
              <a:rPr lang="en-US" sz="1800" dirty="0" smtClean="0"/>
              <a:t>).</a:t>
            </a:r>
          </a:p>
          <a:p>
            <a:pPr>
              <a:buFont typeface="Arial" panose="020B0604020202020204" pitchFamily="34" charset="0"/>
              <a:buChar char="•"/>
            </a:pPr>
            <a:r>
              <a:rPr lang="en-US" sz="1800" dirty="0" smtClean="0"/>
              <a:t>Items </a:t>
            </a:r>
            <a:r>
              <a:rPr lang="en-US" sz="1800" dirty="0"/>
              <a:t>in the catalog are assigned to one or more </a:t>
            </a:r>
            <a:r>
              <a:rPr lang="en-US" sz="1800" i="1" dirty="0"/>
              <a:t>asset </a:t>
            </a:r>
            <a:r>
              <a:rPr lang="en-US" sz="1800" i="1" dirty="0" smtClean="0"/>
              <a:t>locations/inventories</a:t>
            </a:r>
            <a:r>
              <a:rPr lang="en-US" sz="1800" dirty="0" smtClean="0"/>
              <a:t>. </a:t>
            </a:r>
            <a:endParaRPr lang="en-US" sz="1800" dirty="0"/>
          </a:p>
          <a:p>
            <a:pPr marL="0" indent="0">
              <a:buNone/>
            </a:pPr>
            <a:endParaRPr lang="en-US" sz="1800" dirty="0"/>
          </a:p>
          <a:p>
            <a:pPr marL="0" indent="0">
              <a:buNone/>
            </a:pPr>
            <a:endParaRPr lang="en-US" sz="1800" dirty="0"/>
          </a:p>
        </p:txBody>
      </p:sp>
      <p:sp>
        <p:nvSpPr>
          <p:cNvPr id="3" name="Title 2"/>
          <p:cNvSpPr>
            <a:spLocks noGrp="1"/>
          </p:cNvSpPr>
          <p:nvPr>
            <p:ph type="title"/>
          </p:nvPr>
        </p:nvSpPr>
        <p:spPr/>
        <p:txBody>
          <a:bodyPr>
            <a:normAutofit/>
          </a:bodyPr>
          <a:lstStyle/>
          <a:p>
            <a:r>
              <a:rPr lang="en-US"/>
              <a:t>Display Item </a:t>
            </a:r>
            <a:r>
              <a:rPr lang="en-US" dirty="0"/>
              <a:t>Information: </a:t>
            </a:r>
            <a:r>
              <a:rPr lang="en-US" dirty="0" smtClean="0"/>
              <a:t>Access the Item Catalog</a:t>
            </a:r>
            <a:endParaRPr lang="en-US" dirty="0"/>
          </a:p>
        </p:txBody>
      </p:sp>
      <p:pic>
        <p:nvPicPr>
          <p:cNvPr id="4" name="Picture 3"/>
          <p:cNvPicPr>
            <a:picLocks noChangeAspect="1"/>
          </p:cNvPicPr>
          <p:nvPr/>
        </p:nvPicPr>
        <p:blipFill>
          <a:blip r:embed="rId2"/>
          <a:stretch>
            <a:fillRect/>
          </a:stretch>
        </p:blipFill>
        <p:spPr>
          <a:xfrm>
            <a:off x="3485748" y="2099683"/>
            <a:ext cx="2451904" cy="2666446"/>
          </a:xfrm>
          <a:prstGeom prst="rect">
            <a:avLst/>
          </a:prstGeom>
        </p:spPr>
      </p:pic>
    </p:spTree>
    <p:extLst>
      <p:ext uri="{BB962C8B-B14F-4D97-AF65-F5344CB8AC3E}">
        <p14:creationId xmlns:p14="http://schemas.microsoft.com/office/powerpoint/2010/main" val="2927384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369332"/>
          </a:xfrm>
        </p:spPr>
        <p:txBody>
          <a:bodyPr/>
          <a:lstStyle/>
          <a:p>
            <a:r>
              <a:rPr lang="en-US" sz="1800" dirty="0" smtClean="0"/>
              <a:t>Here is a sample of an item catalog page.</a:t>
            </a:r>
            <a:endParaRPr lang="en-US" sz="1800" dirty="0"/>
          </a:p>
        </p:txBody>
      </p:sp>
      <p:sp>
        <p:nvSpPr>
          <p:cNvPr id="3" name="Title 2"/>
          <p:cNvSpPr>
            <a:spLocks noGrp="1"/>
          </p:cNvSpPr>
          <p:nvPr>
            <p:ph type="title"/>
          </p:nvPr>
        </p:nvSpPr>
        <p:spPr/>
        <p:txBody>
          <a:bodyPr/>
          <a:lstStyle/>
          <a:p>
            <a:r>
              <a:rPr lang="en-US"/>
              <a:t>Display Item </a:t>
            </a:r>
            <a:r>
              <a:rPr lang="en-US" dirty="0"/>
              <a:t>Information</a:t>
            </a:r>
            <a:r>
              <a:rPr lang="en-US"/>
              <a:t>: </a:t>
            </a:r>
            <a:r>
              <a:rPr lang="en-US" smtClean="0"/>
              <a:t>The </a:t>
            </a:r>
            <a:r>
              <a:rPr lang="en-US" dirty="0" smtClean="0"/>
              <a:t>Item </a:t>
            </a:r>
            <a:r>
              <a:rPr lang="en-US" dirty="0"/>
              <a:t>Catalog</a:t>
            </a:r>
          </a:p>
        </p:txBody>
      </p:sp>
      <p:pic>
        <p:nvPicPr>
          <p:cNvPr id="4" name="Picture 3"/>
          <p:cNvPicPr>
            <a:picLocks noChangeAspect="1"/>
          </p:cNvPicPr>
          <p:nvPr/>
        </p:nvPicPr>
        <p:blipFill>
          <a:blip r:embed="rId3"/>
          <a:stretch>
            <a:fillRect/>
          </a:stretch>
        </p:blipFill>
        <p:spPr>
          <a:xfrm>
            <a:off x="273314" y="1509191"/>
            <a:ext cx="8738857" cy="3152094"/>
          </a:xfrm>
          <a:prstGeom prst="rect">
            <a:avLst/>
          </a:prstGeom>
        </p:spPr>
      </p:pic>
      <p:sp>
        <p:nvSpPr>
          <p:cNvPr id="5" name="TextBox 4"/>
          <p:cNvSpPr txBox="1"/>
          <p:nvPr/>
        </p:nvSpPr>
        <p:spPr>
          <a:xfrm>
            <a:off x="273314" y="4818448"/>
            <a:ext cx="8675953"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Click </a:t>
            </a:r>
            <a:r>
              <a:rPr lang="en-US" b="1" dirty="0" smtClean="0">
                <a:solidFill>
                  <a:srgbClr val="0070C0"/>
                </a:solidFill>
              </a:rPr>
              <a:t>Show Quick Filter </a:t>
            </a:r>
            <a:r>
              <a:rPr lang="en-US" dirty="0" smtClean="0"/>
              <a:t>to open an input box at the top of each column. Entering characters in the box and pressing </a:t>
            </a:r>
            <a:r>
              <a:rPr lang="en-US" b="1" dirty="0" smtClean="0">
                <a:solidFill>
                  <a:srgbClr val="0070C0"/>
                </a:solidFill>
              </a:rPr>
              <a:t>Enter</a:t>
            </a:r>
            <a:r>
              <a:rPr lang="en-US" dirty="0" smtClean="0"/>
              <a:t> searches the column.</a:t>
            </a:r>
          </a:p>
          <a:p>
            <a:pPr marL="285750" indent="-285750">
              <a:buFont typeface="Arial" panose="020B0604020202020204" pitchFamily="34" charset="0"/>
              <a:buChar char="•"/>
            </a:pPr>
            <a:r>
              <a:rPr lang="en-US" dirty="0" smtClean="0"/>
              <a:t>Click the </a:t>
            </a:r>
            <a:r>
              <a:rPr lang="en-US" i="1" dirty="0" smtClean="0">
                <a:solidFill>
                  <a:srgbClr val="0070C0"/>
                </a:solidFill>
              </a:rPr>
              <a:t>Menu</a:t>
            </a:r>
            <a:r>
              <a:rPr lang="en-US" dirty="0" smtClean="0"/>
              <a:t> for a list of activities.</a:t>
            </a:r>
          </a:p>
          <a:p>
            <a:pPr marL="285750" indent="-285750">
              <a:buFont typeface="Arial" panose="020B0604020202020204" pitchFamily="34" charset="0"/>
              <a:buChar char="•"/>
            </a:pPr>
            <a:r>
              <a:rPr lang="en-US" dirty="0" smtClean="0"/>
              <a:t>The pencil icon opens an edit panel (if you have permission to edit items.)</a:t>
            </a:r>
          </a:p>
          <a:p>
            <a:pPr marL="285750" indent="-285750">
              <a:buFont typeface="Arial" panose="020B0604020202020204" pitchFamily="34" charset="0"/>
              <a:buChar char="•"/>
            </a:pPr>
            <a:r>
              <a:rPr lang="en-US" b="1" i="1" dirty="0">
                <a:solidFill>
                  <a:srgbClr val="0070C0"/>
                </a:solidFill>
                <a:latin typeface="Georgia" panose="02040502050405020303" pitchFamily="18" charset="0"/>
              </a:rPr>
              <a:t>i </a:t>
            </a:r>
            <a:r>
              <a:rPr lang="en-US" dirty="0"/>
              <a:t>opens an inquiry on the item. Inquiry is always </a:t>
            </a:r>
            <a:r>
              <a:rPr lang="en-US" i="1" dirty="0"/>
              <a:t>view only</a:t>
            </a:r>
            <a:r>
              <a:rPr lang="en-US" dirty="0"/>
              <a:t>; no editing is possible</a:t>
            </a:r>
            <a:r>
              <a:rPr lang="en-US" dirty="0" smtClean="0"/>
              <a:t>.</a:t>
            </a:r>
            <a:endParaRPr lang="en-US" dirty="0"/>
          </a:p>
        </p:txBody>
      </p:sp>
    </p:spTree>
    <p:extLst>
      <p:ext uri="{BB962C8B-B14F-4D97-AF65-F5344CB8AC3E}">
        <p14:creationId xmlns:p14="http://schemas.microsoft.com/office/powerpoint/2010/main" val="852270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904863"/>
          </a:xfrm>
        </p:spPr>
        <p:txBody>
          <a:bodyPr/>
          <a:lstStyle/>
          <a:p>
            <a:r>
              <a:rPr lang="en-US" dirty="0" smtClean="0"/>
              <a:t>Activities on the item menu:</a:t>
            </a:r>
          </a:p>
          <a:p>
            <a:pPr marL="0" indent="0">
              <a:buNone/>
            </a:pPr>
            <a:endParaRPr lang="en-US" dirty="0"/>
          </a:p>
        </p:txBody>
      </p:sp>
      <p:sp>
        <p:nvSpPr>
          <p:cNvPr id="3" name="Title 2"/>
          <p:cNvSpPr>
            <a:spLocks noGrp="1"/>
          </p:cNvSpPr>
          <p:nvPr>
            <p:ph type="title"/>
          </p:nvPr>
        </p:nvSpPr>
        <p:spPr/>
        <p:txBody>
          <a:bodyPr>
            <a:normAutofit/>
          </a:bodyPr>
          <a:lstStyle/>
          <a:p>
            <a:r>
              <a:rPr lang="en-US"/>
              <a:t>Display Item </a:t>
            </a:r>
            <a:r>
              <a:rPr lang="en-US" dirty="0"/>
              <a:t>Information: </a:t>
            </a:r>
            <a:r>
              <a:rPr lang="en-US" dirty="0" smtClean="0"/>
              <a:t> The </a:t>
            </a:r>
            <a:r>
              <a:rPr lang="en-US" smtClean="0"/>
              <a:t>Item </a:t>
            </a:r>
            <a:r>
              <a:rPr lang="en-US" smtClean="0"/>
              <a:t>Catalog Menu  </a:t>
            </a:r>
            <a:endParaRPr lang="en-US" dirty="0"/>
          </a:p>
        </p:txBody>
      </p:sp>
      <p:pic>
        <p:nvPicPr>
          <p:cNvPr id="4" name="Picture 3"/>
          <p:cNvPicPr>
            <a:picLocks noChangeAspect="1"/>
          </p:cNvPicPr>
          <p:nvPr/>
        </p:nvPicPr>
        <p:blipFill rotWithShape="1">
          <a:blip r:embed="rId2"/>
          <a:srcRect r="39260"/>
          <a:stretch/>
        </p:blipFill>
        <p:spPr>
          <a:xfrm>
            <a:off x="335693" y="1366831"/>
            <a:ext cx="4617308" cy="3035766"/>
          </a:xfrm>
          <a:prstGeom prst="rect">
            <a:avLst/>
          </a:prstGeom>
        </p:spPr>
      </p:pic>
      <p:pic>
        <p:nvPicPr>
          <p:cNvPr id="3074" name="Picture 2" descr="C:\Users\acorrig1\AppData\Local\Temp\SNAGHTMLac3415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4895" y="914400"/>
            <a:ext cx="2991101" cy="57878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376057" y="1447800"/>
            <a:ext cx="544286" cy="371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Tree>
    <p:extLst>
      <p:ext uri="{BB962C8B-B14F-4D97-AF65-F5344CB8AC3E}">
        <p14:creationId xmlns:p14="http://schemas.microsoft.com/office/powerpoint/2010/main" val="1671138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299912"/>
          </a:xfrm>
        </p:spPr>
        <p:txBody>
          <a:bodyPr/>
          <a:lstStyle/>
          <a:p>
            <a:pPr marL="0" indent="0">
              <a:buNone/>
            </a:pPr>
            <a:r>
              <a:rPr lang="en-US" sz="1800" dirty="0" smtClean="0"/>
              <a:t>Asset locations are set up in your system’s tables during implementation. You can see asset locations at your site from the Materials Management Tables.</a:t>
            </a:r>
          </a:p>
          <a:p>
            <a:pPr marL="0" indent="0">
              <a:buNone/>
            </a:pPr>
            <a:r>
              <a:rPr lang="en-US" sz="1800" i="1" dirty="0" smtClean="0">
                <a:solidFill>
                  <a:srgbClr val="0070C0"/>
                </a:solidFill>
              </a:rPr>
              <a:t>Tables &gt; Asset Location</a:t>
            </a:r>
          </a:p>
          <a:p>
            <a:pPr marL="0" indent="0">
              <a:buNone/>
            </a:pPr>
            <a:endParaRPr lang="en-US" i="1" dirty="0">
              <a:solidFill>
                <a:srgbClr val="0070C0"/>
              </a:solidFill>
            </a:endParaRPr>
          </a:p>
          <a:p>
            <a:pPr marL="0" indent="0">
              <a:buNone/>
            </a:pPr>
            <a:endParaRPr lang="en-US" i="1" dirty="0" smtClean="0">
              <a:solidFill>
                <a:srgbClr val="0070C0"/>
              </a:solidFill>
            </a:endParaRPr>
          </a:p>
          <a:p>
            <a:pPr marL="0" indent="0">
              <a:buNone/>
            </a:pPr>
            <a:endParaRPr lang="en-US" i="1" dirty="0">
              <a:solidFill>
                <a:srgbClr val="0070C0"/>
              </a:solidFill>
            </a:endParaRPr>
          </a:p>
          <a:p>
            <a:pPr marL="0" indent="0">
              <a:buNone/>
            </a:pPr>
            <a:endParaRPr lang="en-US" i="1" dirty="0" smtClean="0">
              <a:solidFill>
                <a:srgbClr val="0070C0"/>
              </a:solidFill>
            </a:endParaRPr>
          </a:p>
          <a:p>
            <a:pPr marL="0" indent="0">
              <a:buNone/>
            </a:pPr>
            <a:endParaRPr lang="en-US" i="1" dirty="0">
              <a:solidFill>
                <a:srgbClr val="0070C0"/>
              </a:solidFill>
            </a:endParaRPr>
          </a:p>
          <a:p>
            <a:pPr marL="0" indent="0">
              <a:buNone/>
            </a:pPr>
            <a:endParaRPr lang="en-US" i="1" dirty="0" smtClean="0">
              <a:solidFill>
                <a:srgbClr val="0070C0"/>
              </a:solidFill>
            </a:endParaRPr>
          </a:p>
          <a:p>
            <a:pPr marL="0" indent="0">
              <a:buNone/>
            </a:pPr>
            <a:endParaRPr lang="en-US" i="1" dirty="0">
              <a:solidFill>
                <a:srgbClr val="0070C0"/>
              </a:solidFill>
            </a:endParaRPr>
          </a:p>
          <a:p>
            <a:pPr marL="0" indent="0">
              <a:buNone/>
            </a:pPr>
            <a:endParaRPr lang="en-US" sz="1800" dirty="0" smtClean="0"/>
          </a:p>
          <a:p>
            <a:pPr marL="0" indent="0">
              <a:buNone/>
            </a:pPr>
            <a:r>
              <a:rPr lang="en-US" sz="1800" dirty="0" smtClean="0"/>
              <a:t>The asset location assigned by default to your department is in your Current Settings. But, your User Profile may allow you to access data in other asset locations as well.</a:t>
            </a:r>
            <a:endParaRPr lang="en-US" sz="1800" dirty="0"/>
          </a:p>
        </p:txBody>
      </p:sp>
      <p:sp>
        <p:nvSpPr>
          <p:cNvPr id="3" name="Title 2"/>
          <p:cNvSpPr>
            <a:spLocks noGrp="1"/>
          </p:cNvSpPr>
          <p:nvPr>
            <p:ph type="title"/>
          </p:nvPr>
        </p:nvSpPr>
        <p:spPr/>
        <p:txBody>
          <a:bodyPr>
            <a:normAutofit/>
          </a:bodyPr>
          <a:lstStyle/>
          <a:p>
            <a:r>
              <a:rPr lang="en-US"/>
              <a:t>Display Item </a:t>
            </a:r>
            <a:r>
              <a:rPr lang="en-US" dirty="0" smtClean="0"/>
              <a:t>Information: About Asset Locations</a:t>
            </a:r>
            <a:endParaRPr lang="en-US" dirty="0"/>
          </a:p>
        </p:txBody>
      </p:sp>
      <p:pic>
        <p:nvPicPr>
          <p:cNvPr id="4" name="Picture 3"/>
          <p:cNvPicPr>
            <a:picLocks noChangeAspect="1"/>
          </p:cNvPicPr>
          <p:nvPr/>
        </p:nvPicPr>
        <p:blipFill>
          <a:blip r:embed="rId3"/>
          <a:stretch>
            <a:fillRect/>
          </a:stretch>
        </p:blipFill>
        <p:spPr>
          <a:xfrm>
            <a:off x="457200" y="2190750"/>
            <a:ext cx="8456165" cy="2809967"/>
          </a:xfrm>
          <a:prstGeom prst="rect">
            <a:avLst/>
          </a:prstGeom>
        </p:spPr>
      </p:pic>
    </p:spTree>
    <p:extLst>
      <p:ext uri="{BB962C8B-B14F-4D97-AF65-F5344CB8AC3E}">
        <p14:creationId xmlns:p14="http://schemas.microsoft.com/office/powerpoint/2010/main" val="386932886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mier_Blank_template_2014">
  <a:themeElements>
    <a:clrScheme name="Corporate Palette">
      <a:dk1>
        <a:srgbClr val="000000"/>
      </a:dk1>
      <a:lt1>
        <a:srgbClr val="FFFFFF"/>
      </a:lt1>
      <a:dk2>
        <a:srgbClr val="004165"/>
      </a:dk2>
      <a:lt2>
        <a:srgbClr val="E2D478"/>
      </a:lt2>
      <a:accent1>
        <a:srgbClr val="58A618"/>
      </a:accent1>
      <a:accent2>
        <a:srgbClr val="2A6EBB"/>
      </a:accent2>
      <a:accent3>
        <a:srgbClr val="612141"/>
      </a:accent3>
      <a:accent4>
        <a:srgbClr val="FF9E1B"/>
      </a:accent4>
      <a:accent5>
        <a:srgbClr val="4BACC6"/>
      </a:accent5>
      <a:accent6>
        <a:srgbClr val="404545"/>
      </a:accent6>
      <a:hlink>
        <a:srgbClr val="0000FF"/>
      </a:hlink>
      <a:folHlink>
        <a:srgbClr val="2A6E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lumMod val="20000"/>
            <a:lumOff val="80000"/>
          </a:schemeClr>
        </a:solidFill>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400" dirty="0"/>
        </a:defPPr>
      </a:lstStyle>
    </a:txDef>
  </a:objectDefaults>
  <a:extraClrSchemeLst/>
  <a:extLst>
    <a:ext uri="{05A4C25C-085E-4340-85A3-A5531E510DB2}">
      <thm15:themeFamily xmlns:thm15="http://schemas.microsoft.com/office/thememl/2012/main" name="Premier-PPT-blank-template-2015.potx" id="{E27D08B5-8731-47A4-9BCB-ACE18DA4E284}" vid="{1268C9DD-257B-4702-B97C-0CFF205245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EF98B9EF9AC04681BA5A82B9CA3467" ma:contentTypeVersion="0" ma:contentTypeDescription="Create a new document." ma:contentTypeScope="" ma:versionID="744a44962e777a6c836885548bf34e1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8EF607-B462-48F9-BB05-7024B8690139}">
  <ds:schemaRefs>
    <ds:schemaRef ds:uri="http://purl.org/dc/terms/"/>
    <ds:schemaRef ds:uri="http://purl.org/dc/elements/1.1/"/>
    <ds:schemaRef ds:uri="http://www.w3.org/XML/1998/namespace"/>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4070CA39-109A-4CAE-BC59-901B7D755C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B73DADE-F179-4E32-B8DE-8F20318781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2011</TotalTime>
  <Words>1285</Words>
  <Application>Microsoft Office PowerPoint</Application>
  <PresentationFormat>On-screen Show (4:3)</PresentationFormat>
  <Paragraphs>143</Paragraphs>
  <Slides>23</Slides>
  <Notes>9</Notes>
  <HiddenSlides>0</HiddenSlides>
  <MMClips>0</MMClips>
  <ScaleCrop>false</ScaleCrop>
  <HeadingPairs>
    <vt:vector size="8" baseType="variant">
      <vt:variant>
        <vt:lpstr>Fonts Used</vt:lpstr>
      </vt:variant>
      <vt:variant>
        <vt:i4>4</vt:i4>
      </vt:variant>
      <vt:variant>
        <vt:lpstr>Theme</vt:lpstr>
      </vt:variant>
      <vt:variant>
        <vt:i4>1</vt:i4>
      </vt:variant>
      <vt:variant>
        <vt:lpstr>Slide Titles</vt:lpstr>
      </vt:variant>
      <vt:variant>
        <vt:i4>23</vt:i4>
      </vt:variant>
      <vt:variant>
        <vt:lpstr>Custom Shows</vt:lpstr>
      </vt:variant>
      <vt:variant>
        <vt:i4>1</vt:i4>
      </vt:variant>
    </vt:vector>
  </HeadingPairs>
  <TitlesOfParts>
    <vt:vector size="29" baseType="lpstr">
      <vt:lpstr>Arial</vt:lpstr>
      <vt:lpstr>Calibri</vt:lpstr>
      <vt:lpstr>Georgia</vt:lpstr>
      <vt:lpstr>Wingdings</vt:lpstr>
      <vt:lpstr>Premier_Blank_template_2014</vt:lpstr>
      <vt:lpstr>Display Item Information </vt:lpstr>
      <vt:lpstr>Business Objectives</vt:lpstr>
      <vt:lpstr>Learning Objectives for this Lesson</vt:lpstr>
      <vt:lpstr>Some Terms:</vt:lpstr>
      <vt:lpstr>Where Are We in the Supply Chain?</vt:lpstr>
      <vt:lpstr>Display Item Information: Access the Item Catalog</vt:lpstr>
      <vt:lpstr>Display Item Information: The Item Catalog</vt:lpstr>
      <vt:lpstr>Display Item Information:  The Item Catalog Menu  </vt:lpstr>
      <vt:lpstr>Display Item Information: About Asset Locations</vt:lpstr>
      <vt:lpstr>Display Item Information:  Asset Location Records</vt:lpstr>
      <vt:lpstr>Display Item Information: Inventory Lists</vt:lpstr>
      <vt:lpstr>Display Item Information: Inventory List Tools</vt:lpstr>
      <vt:lpstr>Display Item Information: Inventory Records</vt:lpstr>
      <vt:lpstr>Display Item Information: Inventory Record Panel - Top Tabs </vt:lpstr>
      <vt:lpstr>Display Item Information: Inventory Receipts Panel - Top</vt:lpstr>
      <vt:lpstr>Display Item Information: Inventory Guides Panel - Top</vt:lpstr>
      <vt:lpstr>Display Item Information: Inventory Panel - Bottom Tabs </vt:lpstr>
      <vt:lpstr>Display Item Information: Inventory Stock Status Panel</vt:lpstr>
      <vt:lpstr>Display Item Information: Vendor Information Panel</vt:lpstr>
      <vt:lpstr>Display Item Information: Access Inventory Transactions</vt:lpstr>
      <vt:lpstr>Display Item Information:  Inventory Transactions List</vt:lpstr>
      <vt:lpstr>Display Item Information:  Inventory Transaction Codes</vt:lpstr>
      <vt:lpstr>Summary</vt:lpstr>
      <vt:lpstr>Custom Show 1</vt:lpstr>
    </vt:vector>
  </TitlesOfParts>
  <Company>Premier,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Ginader, Sung</dc:creator>
  <cp:lastModifiedBy>Corrigan, Anne</cp:lastModifiedBy>
  <cp:revision>95</cp:revision>
  <dcterms:created xsi:type="dcterms:W3CDTF">2015-05-22T13:31:48Z</dcterms:created>
  <dcterms:modified xsi:type="dcterms:W3CDTF">2018-02-21T19:38:13Z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0x0101006BEF98B9EF9AC04681BA5A82B9CA3467</vt:lpwstr>
  </property>
  <property fmtid="{D5CDD505-2E9C-101B-9397-08002B2CF9AE}" pid="3" name="NG-ActivityEventIdentifier">
    <vt:lpwstr>BDF006498F27C443E445F2C811483CF2</vt:lpwstr>
  </property>
  <property fmtid="{D5CDD505-2E9C-101B-9397-08002B2CF9AE}" pid="4" name="NG-ActivityEventID">
    <vt:lpwstr>333480</vt:lpwstr>
  </property>
</Properties>
</file>